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Proxima Nova"/>
      <p:regular r:id="rId42"/>
      <p:bold r:id="rId43"/>
      <p:italic r:id="rId44"/>
      <p:boldItalic r:id="rId45"/>
    </p:embeddedFont>
    <p:embeddedFont>
      <p:font typeface="Alfa Slab One"/>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homekKEPd5eCiVEu48UDusY1aLC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HSC Presiden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763802-7241-452A-A0CA-D1A4F295C8B1}">
  <a:tblStyle styleId="{A4763802-7241-452A-A0CA-D1A4F295C8B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FFFFFF"/>
          </a:solidFill>
        </a:fill>
      </a:tcStyle>
    </a:band2H>
    <a:band1V>
      <a:tcTxStyle b="off" i="off"/>
    </a:band1V>
    <a:band2V>
      <a:tcTxStyle b="off" i="off"/>
    </a:band2V>
    <a:lastCol>
      <a:tcTxStyle b="off" i="off"/>
    </a:lastCol>
    <a:firstCo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Col>
    <a:la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ProximaNova-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ProximaNova-italic.fntdata"/><Relationship Id="rId21" Type="http://schemas.openxmlformats.org/officeDocument/2006/relationships/slide" Target="slides/slide15.xml"/><Relationship Id="rId43" Type="http://schemas.openxmlformats.org/officeDocument/2006/relationships/font" Target="fonts/ProximaNova-bold.fntdata"/><Relationship Id="rId24" Type="http://schemas.openxmlformats.org/officeDocument/2006/relationships/slide" Target="slides/slide18.xml"/><Relationship Id="rId46" Type="http://schemas.openxmlformats.org/officeDocument/2006/relationships/font" Target="fonts/AlfaSlabOne-regular.fntdata"/><Relationship Id="rId23" Type="http://schemas.openxmlformats.org/officeDocument/2006/relationships/slide" Target="slides/slide17.xml"/><Relationship Id="rId45" Type="http://schemas.openxmlformats.org/officeDocument/2006/relationships/font" Target="fonts/ProximaNov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1-30T18:10:28.441">
    <p:pos x="126" y="725"/>
    <p:text>Laura, please add our club sponsors.</p:text>
    <p:extLst>
      <p:ext uri="{C676402C-5697-4E1C-873F-D02D1690AC5C}">
        <p15:threadingInfo timeZoneBias="0"/>
      </p:ext>
      <p:ext uri="http://customooxmlschemas.google.com/">
        <go:slidesCustomData xmlns:go="http://customooxmlschemas.google.com/" commentPostId="AAABZiDvG_4"/>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01-03T18:53:37.723">
    <p:pos x="196" y="280"/>
    <p:text>Laura, is this all accurate?</p:text>
    <p:extLst>
      <p:ext uri="{C676402C-5697-4E1C-873F-D02D1690AC5C}">
        <p15:threadingInfo timeZoneBias="0"/>
      </p:ext>
      <p:ext uri="http://customooxmlschemas.google.com/">
        <go:slidesCustomData xmlns:go="http://customooxmlschemas.google.com/" commentPostId="AAABZiDvG_o"/>
      </p:ext>
    </p:extLst>
  </p:cm>
  <p:cm authorId="0" idx="3" dt="2024-11-30T17:59:48.837">
    <p:pos x="196" y="280"/>
    <p:text>Laura, are these pictures from this past summer?</p:text>
    <p:extLst>
      <p:ext uri="{C676402C-5697-4E1C-873F-D02D1690AC5C}">
        <p15:threadingInfo timeZoneBias="0">
          <p15:parentCm authorId="0" idx="2"/>
        </p15:threadingInfo>
      </p:ext>
      <p:ext uri="http://customooxmlschemas.google.com/">
        <go:slidesCustomData xmlns:go="http://customooxmlschemas.google.com/" commentPostId="AAABZiDvG_s"/>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11-30T18:01:29.141">
    <p:pos x="260" y="917"/>
    <p:text>to be updated.</p:text>
    <p:extLst>
      <p:ext uri="{C676402C-5697-4E1C-873F-D02D1690AC5C}">
        <p15:threadingInfo timeZoneBias="0"/>
      </p:ext>
      <p:ext uri="http://customooxmlschemas.google.com/">
        <go:slidesCustomData xmlns:go="http://customooxmlschemas.google.com/" commentPostId="AAABZiDvG_0"/>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11-30T17:43:31.896">
    <p:pos x="144" y="31"/>
    <p:text>Laura, can you do 2024 pictures here?</p:text>
    <p:extLst>
      <p:ext uri="{C676402C-5697-4E1C-873F-D02D1690AC5C}">
        <p15:threadingInfo timeZoneBias="0"/>
      </p:ext>
      <p:ext uri="http://customooxmlschemas.google.com/">
        <go:slidesCustomData xmlns:go="http://customooxmlschemas.google.com/" commentPostId="AAABZiDvG_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0cce64690b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g30cce64690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0cce64690b_0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g30cce64690b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a8e49d044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1a8e49d044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 name="Google Shape;6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0ba7e0d3e7_2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g30ba7e0d3e7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1a8e49d044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g31a8e49d044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0ba7e0d3e7_2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8" name="Google Shape;308;g30ba7e0d3e7_2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 name="Google Shape;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 name="Google Shape;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 name="Google Shape;9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33"/>
          <p:cNvSpPr txBox="1"/>
          <p:nvPr>
            <p:ph type="title"/>
          </p:nvPr>
        </p:nvSpPr>
        <p:spPr>
          <a:xfrm>
            <a:off x="311699" y="595975"/>
            <a:ext cx="8520602" cy="1957801"/>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5400"/>
              <a:buFont typeface="Alfa Slab One"/>
              <a:buNone/>
              <a:defRPr sz="5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1" name="Google Shape;11;p33"/>
          <p:cNvSpPr txBox="1"/>
          <p:nvPr>
            <p:ph idx="1" type="body"/>
          </p:nvPr>
        </p:nvSpPr>
        <p:spPr>
          <a:xfrm>
            <a:off x="311699" y="3165823"/>
            <a:ext cx="8520602" cy="733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2400"/>
              <a:buFont typeface="Proxima Nova"/>
              <a:buNone/>
              <a:defRPr sz="2400"/>
            </a:lvl1pPr>
            <a:lvl2pPr indent="-228600" lvl="1" marL="914400" algn="ctr">
              <a:lnSpc>
                <a:spcPct val="100000"/>
              </a:lnSpc>
              <a:spcBef>
                <a:spcPts val="0"/>
              </a:spcBef>
              <a:spcAft>
                <a:spcPts val="0"/>
              </a:spcAft>
              <a:buClr>
                <a:srgbClr val="666666"/>
              </a:buClr>
              <a:buSzPts val="2400"/>
              <a:buFont typeface="Proxima Nova"/>
              <a:buNone/>
              <a:defRPr sz="2400"/>
            </a:lvl2pPr>
            <a:lvl3pPr indent="-228600" lvl="2" marL="1371600" algn="ctr">
              <a:lnSpc>
                <a:spcPct val="100000"/>
              </a:lnSpc>
              <a:spcBef>
                <a:spcPts val="0"/>
              </a:spcBef>
              <a:spcAft>
                <a:spcPts val="0"/>
              </a:spcAft>
              <a:buClr>
                <a:srgbClr val="666666"/>
              </a:buClr>
              <a:buSzPts val="2400"/>
              <a:buFont typeface="Proxima Nova"/>
              <a:buNone/>
              <a:defRPr sz="2400"/>
            </a:lvl3pPr>
            <a:lvl4pPr indent="-228600" lvl="3" marL="1828800" algn="ctr">
              <a:lnSpc>
                <a:spcPct val="100000"/>
              </a:lnSpc>
              <a:spcBef>
                <a:spcPts val="0"/>
              </a:spcBef>
              <a:spcAft>
                <a:spcPts val="0"/>
              </a:spcAft>
              <a:buClr>
                <a:srgbClr val="666666"/>
              </a:buClr>
              <a:buSzPts val="2400"/>
              <a:buFont typeface="Proxima Nova"/>
              <a:buNone/>
              <a:defRPr sz="2400"/>
            </a:lvl4pPr>
            <a:lvl5pPr indent="-228600" lvl="4" marL="2286000" algn="ctr">
              <a:lnSpc>
                <a:spcPct val="100000"/>
              </a:lnSpc>
              <a:spcBef>
                <a:spcPts val="0"/>
              </a:spcBef>
              <a:spcAft>
                <a:spcPts val="0"/>
              </a:spcAft>
              <a:buClr>
                <a:srgbClr val="666666"/>
              </a:buClr>
              <a:buSzPts val="2400"/>
              <a:buFont typeface="Proxima Nova"/>
              <a:buNone/>
              <a:defRPr sz="2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2" name="Google Shape;12;p3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45" name="Shape 45"/>
        <p:cNvGrpSpPr/>
        <p:nvPr/>
      </p:nvGrpSpPr>
      <p:grpSpPr>
        <a:xfrm>
          <a:off x="0" y="0"/>
          <a:ext cx="0" cy="0"/>
          <a:chOff x="0" y="0"/>
          <a:chExt cx="0" cy="0"/>
        </a:xfrm>
      </p:grpSpPr>
      <p:sp>
        <p:nvSpPr>
          <p:cNvPr id="46" name="Google Shape;46;p42"/>
          <p:cNvSpPr txBox="1"/>
          <p:nvPr>
            <p:ph hasCustomPrompt="1" type="title"/>
          </p:nvPr>
        </p:nvSpPr>
        <p:spPr>
          <a:xfrm>
            <a:off x="311699" y="1167925"/>
            <a:ext cx="8520602" cy="1980001"/>
          </a:xfrm>
          <a:prstGeom prst="rect">
            <a:avLst/>
          </a:prstGeom>
          <a:noFill/>
          <a:ln>
            <a:noFill/>
          </a:ln>
        </p:spPr>
        <p:txBody>
          <a:bodyPr anchorCtr="0" anchor="ctr" bIns="91400" lIns="91400" spcFirstLastPara="1" rIns="91400" wrap="square" tIns="91400">
            <a:normAutofit/>
          </a:bodyPr>
          <a:lstStyle>
            <a:lvl1pPr lvl="0" algn="ctr">
              <a:lnSpc>
                <a:spcPct val="100000"/>
              </a:lnSpc>
              <a:spcBef>
                <a:spcPts val="0"/>
              </a:spcBef>
              <a:spcAft>
                <a:spcPts val="0"/>
              </a:spcAft>
              <a:buClr>
                <a:srgbClr val="4285F4"/>
              </a:buClr>
              <a:buSzPts val="11000"/>
              <a:buFont typeface="Alfa Slab One"/>
              <a:buNone/>
              <a:defRPr sz="11000">
                <a:solidFill>
                  <a:srgbClr val="4285F4"/>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a:r>
              <a:t>xx%</a:t>
            </a:r>
          </a:p>
        </p:txBody>
      </p:sp>
      <p:sp>
        <p:nvSpPr>
          <p:cNvPr id="47" name="Google Shape;47;p42"/>
          <p:cNvSpPr txBox="1"/>
          <p:nvPr>
            <p:ph idx="1" type="body"/>
          </p:nvPr>
        </p:nvSpPr>
        <p:spPr>
          <a:xfrm>
            <a:off x="311699" y="3224250"/>
            <a:ext cx="8520602" cy="1071601"/>
          </a:xfrm>
          <a:prstGeom prst="rect">
            <a:avLst/>
          </a:prstGeom>
          <a:noFill/>
          <a:ln>
            <a:noFill/>
          </a:ln>
        </p:spPr>
        <p:txBody>
          <a:bodyPr anchorCtr="0" anchor="t" bIns="91400" lIns="91400" spcFirstLastPara="1" rIns="91400" wrap="square" tIns="91400">
            <a:normAutofit/>
          </a:bodyPr>
          <a:lstStyle>
            <a:lvl1pPr indent="-342900" lvl="0" marL="457200" algn="ctr">
              <a:lnSpc>
                <a:spcPct val="115000"/>
              </a:lnSpc>
              <a:spcBef>
                <a:spcPts val="0"/>
              </a:spcBef>
              <a:spcAft>
                <a:spcPts val="0"/>
              </a:spcAft>
              <a:buSzPts val="1800"/>
              <a:buChar char="●"/>
              <a:defRPr/>
            </a:lvl1pPr>
            <a:lvl2pPr indent="-342900" lvl="1" marL="914400" algn="ctr">
              <a:lnSpc>
                <a:spcPct val="115000"/>
              </a:lnSpc>
              <a:spcBef>
                <a:spcPts val="0"/>
              </a:spcBef>
              <a:spcAft>
                <a:spcPts val="0"/>
              </a:spcAft>
              <a:buSzPts val="1800"/>
              <a:buChar char="○"/>
              <a:defRPr/>
            </a:lvl2pPr>
            <a:lvl3pPr indent="-342900" lvl="2" marL="1371600" algn="ctr">
              <a:lnSpc>
                <a:spcPct val="115000"/>
              </a:lnSpc>
              <a:spcBef>
                <a:spcPts val="0"/>
              </a:spcBef>
              <a:spcAft>
                <a:spcPts val="0"/>
              </a:spcAft>
              <a:buSzPts val="1800"/>
              <a:buChar char="■"/>
              <a:defRPr/>
            </a:lvl3pPr>
            <a:lvl4pPr indent="-342900" lvl="3" marL="1828800" algn="ctr">
              <a:lnSpc>
                <a:spcPct val="115000"/>
              </a:lnSpc>
              <a:spcBef>
                <a:spcPts val="0"/>
              </a:spcBef>
              <a:spcAft>
                <a:spcPts val="0"/>
              </a:spcAft>
              <a:buSzPts val="1800"/>
              <a:buChar char="●"/>
              <a:defRPr/>
            </a:lvl4pPr>
            <a:lvl5pPr indent="-342900" lvl="4" marL="2286000" algn="ctr">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8" name="Google Shape;48;p4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43"/>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13" name="Shape 13"/>
        <p:cNvGrpSpPr/>
        <p:nvPr/>
      </p:nvGrpSpPr>
      <p:grpSpPr>
        <a:xfrm>
          <a:off x="0" y="0"/>
          <a:ext cx="0" cy="0"/>
          <a:chOff x="0" y="0"/>
          <a:chExt cx="0" cy="0"/>
        </a:xfrm>
      </p:grpSpPr>
      <p:sp>
        <p:nvSpPr>
          <p:cNvPr id="14" name="Google Shape;14;p3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5" name="Google Shape;15;p34"/>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16" name="Google Shape;16;p34"/>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type="secHead">
  <p:cSld name="SECTION_HEADER">
    <p:spTree>
      <p:nvGrpSpPr>
        <p:cNvPr id="17" name="Shape 17"/>
        <p:cNvGrpSpPr/>
        <p:nvPr/>
      </p:nvGrpSpPr>
      <p:grpSpPr>
        <a:xfrm>
          <a:off x="0" y="0"/>
          <a:ext cx="0" cy="0"/>
          <a:chOff x="0" y="0"/>
          <a:chExt cx="0" cy="0"/>
        </a:xfrm>
      </p:grpSpPr>
      <p:sp>
        <p:nvSpPr>
          <p:cNvPr id="18" name="Google Shape;18;p35"/>
          <p:cNvSpPr txBox="1"/>
          <p:nvPr>
            <p:ph type="title"/>
          </p:nvPr>
        </p:nvSpPr>
        <p:spPr>
          <a:xfrm>
            <a:off x="311699" y="2480549"/>
            <a:ext cx="8114402" cy="2445901"/>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rgbClr val="FFFFFF"/>
              </a:buClr>
              <a:buSzPts val="6800"/>
              <a:buFont typeface="Alfa Slab One"/>
              <a:buNone/>
              <a:defRPr sz="6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19" name="Google Shape;19;p35"/>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0" name="Shape 20"/>
        <p:cNvGrpSpPr/>
        <p:nvPr/>
      </p:nvGrpSpPr>
      <p:grpSpPr>
        <a:xfrm>
          <a:off x="0" y="0"/>
          <a:ext cx="0" cy="0"/>
          <a:chOff x="0" y="0"/>
          <a:chExt cx="0" cy="0"/>
        </a:xfrm>
      </p:grpSpPr>
      <p:sp>
        <p:nvSpPr>
          <p:cNvPr id="21" name="Google Shape;21;p3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2" name="Google Shape;22;p36"/>
          <p:cNvSpPr txBox="1"/>
          <p:nvPr>
            <p:ph idx="1" type="body"/>
          </p:nvPr>
        </p:nvSpPr>
        <p:spPr>
          <a:xfrm>
            <a:off x="311699" y="1152475"/>
            <a:ext cx="3999902" cy="3416400"/>
          </a:xfrm>
          <a:prstGeom prst="rect">
            <a:avLst/>
          </a:prstGeom>
          <a:noFill/>
          <a:ln>
            <a:noFill/>
          </a:ln>
        </p:spPr>
        <p:txBody>
          <a:bodyPr anchorCtr="0" anchor="t" bIns="91400" lIns="91400" spcFirstLastPara="1" rIns="91400" wrap="square" tIns="91400">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0"/>
              </a:spcBef>
              <a:spcAft>
                <a:spcPts val="0"/>
              </a:spcAft>
              <a:buSzPts val="1400"/>
              <a:buChar char="○"/>
              <a:defRPr sz="1400"/>
            </a:lvl2pPr>
            <a:lvl3pPr indent="-317500" lvl="2" marL="1371600" algn="l">
              <a:lnSpc>
                <a:spcPct val="115000"/>
              </a:lnSpc>
              <a:spcBef>
                <a:spcPts val="0"/>
              </a:spcBef>
              <a:spcAft>
                <a:spcPts val="0"/>
              </a:spcAft>
              <a:buSzPts val="1400"/>
              <a:buChar char="■"/>
              <a:defRPr sz="1400"/>
            </a:lvl3pPr>
            <a:lvl4pPr indent="-317500" lvl="3" marL="1828800" algn="l">
              <a:lnSpc>
                <a:spcPct val="115000"/>
              </a:lnSpc>
              <a:spcBef>
                <a:spcPts val="0"/>
              </a:spcBef>
              <a:spcAft>
                <a:spcPts val="0"/>
              </a:spcAft>
              <a:buSzPts val="1400"/>
              <a:buChar char="●"/>
              <a:defRPr sz="1400"/>
            </a:lvl4pPr>
            <a:lvl5pPr indent="-317500" lvl="4" marL="2286000" algn="l">
              <a:lnSpc>
                <a:spcPct val="115000"/>
              </a:lnSpc>
              <a:spcBef>
                <a:spcPts val="0"/>
              </a:spcBef>
              <a:spcAft>
                <a:spcPts val="0"/>
              </a:spcAft>
              <a:buSzPts val="1400"/>
              <a:buChar char="○"/>
              <a:defRPr sz="14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3" name="Google Shape;23;p36"/>
          <p:cNvSpPr txBox="1"/>
          <p:nvPr>
            <p:ph idx="2" type="body"/>
          </p:nvPr>
        </p:nvSpPr>
        <p:spPr>
          <a:xfrm>
            <a:off x="4832399" y="1152475"/>
            <a:ext cx="3999902" cy="3416400"/>
          </a:xfrm>
          <a:prstGeom prst="rect">
            <a:avLst/>
          </a:prstGeom>
          <a:noFill/>
          <a:ln>
            <a:noFill/>
          </a:ln>
        </p:spPr>
        <p:txBody>
          <a:bodyPr anchorCtr="0" anchor="t"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24" name="Google Shape;24;p36"/>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5" name="Shape 25"/>
        <p:cNvGrpSpPr/>
        <p:nvPr/>
      </p:nvGrpSpPr>
      <p:grpSpPr>
        <a:xfrm>
          <a:off x="0" y="0"/>
          <a:ext cx="0" cy="0"/>
          <a:chOff x="0" y="0"/>
          <a:chExt cx="0" cy="0"/>
        </a:xfrm>
      </p:grpSpPr>
      <p:sp>
        <p:nvSpPr>
          <p:cNvPr id="26" name="Google Shape;26;p3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algn="l">
              <a:lnSpc>
                <a:spcPct val="100000"/>
              </a:lnSpc>
              <a:spcBef>
                <a:spcPts val="0"/>
              </a:spcBef>
              <a:spcAft>
                <a:spcPts val="0"/>
              </a:spcAft>
              <a:buClr>
                <a:schemeClr val="accent3"/>
              </a:buClr>
              <a:buSzPts val="1800"/>
              <a:buNone/>
              <a:defRPr>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27" name="Google Shape;27;p37"/>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28" name="Shape 28"/>
        <p:cNvGrpSpPr/>
        <p:nvPr/>
      </p:nvGrpSpPr>
      <p:grpSpPr>
        <a:xfrm>
          <a:off x="0" y="0"/>
          <a:ext cx="0" cy="0"/>
          <a:chOff x="0" y="0"/>
          <a:chExt cx="0" cy="0"/>
        </a:xfrm>
      </p:grpSpPr>
      <p:sp>
        <p:nvSpPr>
          <p:cNvPr id="29" name="Google Shape;29;p38"/>
          <p:cNvSpPr txBox="1"/>
          <p:nvPr>
            <p:ph type="title"/>
          </p:nvPr>
        </p:nvSpPr>
        <p:spPr>
          <a:xfrm>
            <a:off x="311699" y="631800"/>
            <a:ext cx="2808001" cy="755700"/>
          </a:xfrm>
          <a:prstGeom prst="rect">
            <a:avLst/>
          </a:prstGeom>
          <a:noFill/>
          <a:ln>
            <a:noFill/>
          </a:ln>
        </p:spPr>
        <p:txBody>
          <a:bodyPr anchorCtr="0" anchor="b" bIns="91400" lIns="91400" spcFirstLastPara="1" rIns="91400" wrap="square" tIns="91400">
            <a:normAutofit/>
          </a:bodyPr>
          <a:lstStyle>
            <a:lvl1pPr lvl="0" algn="l">
              <a:lnSpc>
                <a:spcPct val="100000"/>
              </a:lnSpc>
              <a:spcBef>
                <a:spcPts val="0"/>
              </a:spcBef>
              <a:spcAft>
                <a:spcPts val="0"/>
              </a:spcAft>
              <a:buClr>
                <a:schemeClr val="accent3"/>
              </a:buClr>
              <a:buSzPts val="2400"/>
              <a:buFont typeface="Alfa Slab One"/>
              <a:buNone/>
              <a:defRPr sz="24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0" name="Google Shape;30;p38"/>
          <p:cNvSpPr txBox="1"/>
          <p:nvPr>
            <p:ph idx="1" type="body"/>
          </p:nvPr>
        </p:nvSpPr>
        <p:spPr>
          <a:xfrm>
            <a:off x="311699" y="1490874"/>
            <a:ext cx="2808001" cy="3078001"/>
          </a:xfrm>
          <a:prstGeom prst="rect">
            <a:avLst/>
          </a:prstGeom>
          <a:noFill/>
          <a:ln>
            <a:noFill/>
          </a:ln>
        </p:spPr>
        <p:txBody>
          <a:bodyPr anchorCtr="0" anchor="t" bIns="91400" lIns="91400" spcFirstLastPara="1" rIns="91400" wrap="square" tIns="91400">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1" name="Google Shape;31;p38"/>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32" name="Shape 32"/>
        <p:cNvGrpSpPr/>
        <p:nvPr/>
      </p:nvGrpSpPr>
      <p:grpSpPr>
        <a:xfrm>
          <a:off x="0" y="0"/>
          <a:ext cx="0" cy="0"/>
          <a:chOff x="0" y="0"/>
          <a:chExt cx="0" cy="0"/>
        </a:xfrm>
      </p:grpSpPr>
      <p:sp>
        <p:nvSpPr>
          <p:cNvPr id="33" name="Google Shape;33;p39"/>
          <p:cNvSpPr txBox="1"/>
          <p:nvPr>
            <p:ph type="title"/>
          </p:nvPr>
        </p:nvSpPr>
        <p:spPr>
          <a:xfrm>
            <a:off x="490250" y="526349"/>
            <a:ext cx="5683800" cy="4090801"/>
          </a:xfrm>
          <a:prstGeom prst="rect">
            <a:avLst/>
          </a:prstGeom>
          <a:noFill/>
          <a:ln>
            <a:noFill/>
          </a:ln>
        </p:spPr>
        <p:txBody>
          <a:bodyPr anchorCtr="0" anchor="ctr" bIns="91400" lIns="91400" spcFirstLastPara="1" rIns="91400" wrap="square" tIns="91400">
            <a:normAutofit/>
          </a:bodyPr>
          <a:lstStyle>
            <a:lvl1pPr lvl="0" algn="l">
              <a:lnSpc>
                <a:spcPct val="100000"/>
              </a:lnSpc>
              <a:spcBef>
                <a:spcPts val="0"/>
              </a:spcBef>
              <a:spcAft>
                <a:spcPts val="0"/>
              </a:spcAft>
              <a:buClr>
                <a:srgbClr val="FFFFFF"/>
              </a:buClr>
              <a:buSzPts val="4800"/>
              <a:buFont typeface="Alfa Slab One"/>
              <a:buNone/>
              <a:defRPr sz="4800">
                <a:solidFill>
                  <a:srgbClr val="FFFFF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4" name="Google Shape;34;p39"/>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35" name="Shape 35"/>
        <p:cNvGrpSpPr/>
        <p:nvPr/>
      </p:nvGrpSpPr>
      <p:grpSpPr>
        <a:xfrm>
          <a:off x="0" y="0"/>
          <a:ext cx="0" cy="0"/>
          <a:chOff x="0" y="0"/>
          <a:chExt cx="0" cy="0"/>
        </a:xfrm>
      </p:grpSpPr>
      <p:sp>
        <p:nvSpPr>
          <p:cNvPr id="36" name="Google Shape;36;p40"/>
          <p:cNvSpPr/>
          <p:nvPr/>
        </p:nvSpPr>
        <p:spPr>
          <a:xfrm>
            <a:off x="4572000" y="99"/>
            <a:ext cx="4572000" cy="5143501"/>
          </a:xfrm>
          <a:prstGeom prst="rect">
            <a:avLst/>
          </a:prstGeom>
          <a:solidFill>
            <a:srgbClr val="4285F4"/>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40"/>
          <p:cNvCxnSpPr/>
          <p:nvPr/>
        </p:nvCxnSpPr>
        <p:spPr>
          <a:xfrm>
            <a:off x="5029675" y="4495500"/>
            <a:ext cx="468301" cy="1"/>
          </a:xfrm>
          <a:prstGeom prst="straightConnector1">
            <a:avLst/>
          </a:prstGeom>
          <a:noFill/>
          <a:ln cap="flat" cmpd="sng" w="19050">
            <a:solidFill>
              <a:srgbClr val="FFFFFF"/>
            </a:solidFill>
            <a:prstDash val="solid"/>
            <a:round/>
            <a:headEnd len="sm" w="sm" type="none"/>
            <a:tailEnd len="sm" w="sm" type="none"/>
          </a:ln>
        </p:spPr>
      </p:cxnSp>
      <p:sp>
        <p:nvSpPr>
          <p:cNvPr id="38" name="Google Shape;38;p40"/>
          <p:cNvSpPr txBox="1"/>
          <p:nvPr>
            <p:ph type="title"/>
          </p:nvPr>
        </p:nvSpPr>
        <p:spPr>
          <a:xfrm>
            <a:off x="265500" y="1375598"/>
            <a:ext cx="4045200" cy="1551902"/>
          </a:xfrm>
          <a:prstGeom prst="rect">
            <a:avLst/>
          </a:prstGeom>
          <a:noFill/>
          <a:ln>
            <a:noFill/>
          </a:ln>
        </p:spPr>
        <p:txBody>
          <a:bodyPr anchorCtr="0" anchor="b" bIns="91400" lIns="91400" spcFirstLastPara="1" rIns="91400" wrap="square" tIns="91400">
            <a:normAutofit/>
          </a:bodyPr>
          <a:lstStyle>
            <a:lvl1pPr lvl="0" algn="ctr">
              <a:lnSpc>
                <a:spcPct val="100000"/>
              </a:lnSpc>
              <a:spcBef>
                <a:spcPts val="0"/>
              </a:spcBef>
              <a:spcAft>
                <a:spcPts val="0"/>
              </a:spcAft>
              <a:buClr>
                <a:schemeClr val="accent3"/>
              </a:buClr>
              <a:buSzPts val="3800"/>
              <a:buFont typeface="Alfa Slab One"/>
              <a:buNone/>
              <a:defRPr sz="3800">
                <a:solidFill>
                  <a:srgbClr val="14368F"/>
                </a:solidFill>
              </a:defRPr>
            </a:lvl1pPr>
            <a:lvl2pPr lvl="1" algn="l">
              <a:lnSpc>
                <a:spcPct val="100000"/>
              </a:lnSpc>
              <a:spcBef>
                <a:spcPts val="0"/>
              </a:spcBef>
              <a:spcAft>
                <a:spcPts val="0"/>
              </a:spcAft>
              <a:buClr>
                <a:schemeClr val="accent3"/>
              </a:buClr>
              <a:buSzPts val="1800"/>
              <a:buNone/>
              <a:defRPr/>
            </a:lvl2pPr>
            <a:lvl3pPr lvl="2" algn="l">
              <a:lnSpc>
                <a:spcPct val="100000"/>
              </a:lnSpc>
              <a:spcBef>
                <a:spcPts val="0"/>
              </a:spcBef>
              <a:spcAft>
                <a:spcPts val="0"/>
              </a:spcAft>
              <a:buClr>
                <a:schemeClr val="accent3"/>
              </a:buClr>
              <a:buSzPts val="1800"/>
              <a:buNone/>
              <a:defRPr/>
            </a:lvl3pPr>
            <a:lvl4pPr lvl="3" algn="l">
              <a:lnSpc>
                <a:spcPct val="100000"/>
              </a:lnSpc>
              <a:spcBef>
                <a:spcPts val="0"/>
              </a:spcBef>
              <a:spcAft>
                <a:spcPts val="0"/>
              </a:spcAft>
              <a:buClr>
                <a:schemeClr val="accent3"/>
              </a:buClr>
              <a:buSzPts val="1800"/>
              <a:buNone/>
              <a:defRPr/>
            </a:lvl4pPr>
            <a:lvl5pPr lvl="4" algn="l">
              <a:lnSpc>
                <a:spcPct val="100000"/>
              </a:lnSpc>
              <a:spcBef>
                <a:spcPts val="0"/>
              </a:spcBef>
              <a:spcAft>
                <a:spcPts val="0"/>
              </a:spcAft>
              <a:buClr>
                <a:schemeClr val="accent3"/>
              </a:buClr>
              <a:buSzPts val="1800"/>
              <a:buNone/>
              <a:defRPr/>
            </a:lvl5pPr>
            <a:lvl6pPr lvl="5" algn="l">
              <a:lnSpc>
                <a:spcPct val="100000"/>
              </a:lnSpc>
              <a:spcBef>
                <a:spcPts val="0"/>
              </a:spcBef>
              <a:spcAft>
                <a:spcPts val="0"/>
              </a:spcAft>
              <a:buClr>
                <a:schemeClr val="accent3"/>
              </a:buClr>
              <a:buSzPts val="1800"/>
              <a:buNone/>
              <a:defRPr/>
            </a:lvl6pPr>
            <a:lvl7pPr lvl="6" algn="l">
              <a:lnSpc>
                <a:spcPct val="100000"/>
              </a:lnSpc>
              <a:spcBef>
                <a:spcPts val="0"/>
              </a:spcBef>
              <a:spcAft>
                <a:spcPts val="0"/>
              </a:spcAft>
              <a:buClr>
                <a:schemeClr val="accent3"/>
              </a:buClr>
              <a:buSzPts val="1800"/>
              <a:buNone/>
              <a:defRPr/>
            </a:lvl7pPr>
            <a:lvl8pPr lvl="7" algn="l">
              <a:lnSpc>
                <a:spcPct val="100000"/>
              </a:lnSpc>
              <a:spcBef>
                <a:spcPts val="0"/>
              </a:spcBef>
              <a:spcAft>
                <a:spcPts val="0"/>
              </a:spcAft>
              <a:buClr>
                <a:schemeClr val="accent3"/>
              </a:buClr>
              <a:buSzPts val="1800"/>
              <a:buNone/>
              <a:defRPr/>
            </a:lvl8pPr>
            <a:lvl9pPr lvl="8" algn="l">
              <a:lnSpc>
                <a:spcPct val="100000"/>
              </a:lnSpc>
              <a:spcBef>
                <a:spcPts val="0"/>
              </a:spcBef>
              <a:spcAft>
                <a:spcPts val="0"/>
              </a:spcAft>
              <a:buClr>
                <a:schemeClr val="accent3"/>
              </a:buClr>
              <a:buSzPts val="1800"/>
              <a:buNone/>
              <a:defRPr/>
            </a:lvl9pPr>
          </a:lstStyle>
          <a:p/>
        </p:txBody>
      </p:sp>
      <p:sp>
        <p:nvSpPr>
          <p:cNvPr id="39" name="Google Shape;39;p40"/>
          <p:cNvSpPr txBox="1"/>
          <p:nvPr>
            <p:ph idx="1" type="body"/>
          </p:nvPr>
        </p:nvSpPr>
        <p:spPr>
          <a:xfrm>
            <a:off x="265500" y="2981125"/>
            <a:ext cx="4045200" cy="1345501"/>
          </a:xfrm>
          <a:prstGeom prst="rect">
            <a:avLst/>
          </a:prstGeom>
          <a:noFill/>
          <a:ln>
            <a:noFill/>
          </a:ln>
        </p:spPr>
        <p:txBody>
          <a:bodyPr anchorCtr="0" anchor="t" bIns="91400" lIns="91400" spcFirstLastPara="1" rIns="91400" wrap="square" tIns="91400">
            <a:normAutofit/>
          </a:bodyPr>
          <a:lstStyle>
            <a:lvl1pPr indent="-228600" lvl="0" marL="457200" algn="ctr">
              <a:lnSpc>
                <a:spcPct val="100000"/>
              </a:lnSpc>
              <a:spcBef>
                <a:spcPts val="0"/>
              </a:spcBef>
              <a:spcAft>
                <a:spcPts val="0"/>
              </a:spcAft>
              <a:buClr>
                <a:srgbClr val="666666"/>
              </a:buClr>
              <a:buSzPts val="1800"/>
              <a:buNone/>
              <a:defRPr/>
            </a:lvl1pPr>
            <a:lvl2pPr indent="-228600" lvl="1" marL="914400" algn="ctr">
              <a:lnSpc>
                <a:spcPct val="100000"/>
              </a:lnSpc>
              <a:spcBef>
                <a:spcPts val="0"/>
              </a:spcBef>
              <a:spcAft>
                <a:spcPts val="0"/>
              </a:spcAft>
              <a:buClr>
                <a:srgbClr val="666666"/>
              </a:buClr>
              <a:buSzPts val="1800"/>
              <a:buNone/>
              <a:defRPr/>
            </a:lvl2pPr>
            <a:lvl3pPr indent="-228600" lvl="2" marL="1371600" algn="ctr">
              <a:lnSpc>
                <a:spcPct val="100000"/>
              </a:lnSpc>
              <a:spcBef>
                <a:spcPts val="0"/>
              </a:spcBef>
              <a:spcAft>
                <a:spcPts val="0"/>
              </a:spcAft>
              <a:buClr>
                <a:srgbClr val="666666"/>
              </a:buClr>
              <a:buSzPts val="1800"/>
              <a:buNone/>
              <a:defRPr/>
            </a:lvl3pPr>
            <a:lvl4pPr indent="-228600" lvl="3" marL="1828800" algn="ctr">
              <a:lnSpc>
                <a:spcPct val="100000"/>
              </a:lnSpc>
              <a:spcBef>
                <a:spcPts val="0"/>
              </a:spcBef>
              <a:spcAft>
                <a:spcPts val="0"/>
              </a:spcAft>
              <a:buClr>
                <a:srgbClr val="666666"/>
              </a:buClr>
              <a:buSzPts val="1800"/>
              <a:buNone/>
              <a:defRPr/>
            </a:lvl4pPr>
            <a:lvl5pPr indent="-228600" lvl="4" marL="2286000" algn="ctr">
              <a:lnSpc>
                <a:spcPct val="100000"/>
              </a:lnSpc>
              <a:spcBef>
                <a:spcPts val="0"/>
              </a:spcBef>
              <a:spcAft>
                <a:spcPts val="0"/>
              </a:spcAft>
              <a:buClr>
                <a:srgbClr val="666666"/>
              </a:buClr>
              <a:buSzPts val="1800"/>
              <a:buNone/>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0" name="Google Shape;40;p40"/>
          <p:cNvSpPr txBox="1"/>
          <p:nvPr>
            <p:ph idx="2" type="body"/>
          </p:nvPr>
        </p:nvSpPr>
        <p:spPr>
          <a:xfrm>
            <a:off x="4939500" y="724199"/>
            <a:ext cx="3837000" cy="3695101"/>
          </a:xfrm>
          <a:prstGeom prst="rect">
            <a:avLst/>
          </a:prstGeom>
          <a:noFill/>
          <a:ln>
            <a:noFill/>
          </a:ln>
        </p:spPr>
        <p:txBody>
          <a:bodyPr anchorCtr="0" anchor="ctr" bIns="91400" lIns="91400" spcFirstLastPara="1" rIns="91400" wrap="square" tIns="91400">
            <a:normAutofit/>
          </a:bodyPr>
          <a:lstStyle>
            <a:lvl1pPr indent="-342900" lvl="0" marL="457200" algn="l">
              <a:lnSpc>
                <a:spcPct val="115000"/>
              </a:lnSpc>
              <a:spcBef>
                <a:spcPts val="0"/>
              </a:spcBef>
              <a:spcAft>
                <a:spcPts val="0"/>
              </a:spcAft>
              <a:buSzPts val="18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41" name="Google Shape;41;p40"/>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FFFFFF"/>
              </a:buClr>
              <a:buSzPts val="1000"/>
              <a:buFont typeface="Proxima Nova"/>
              <a:buNone/>
              <a:defRPr b="0" i="0" sz="1000" u="none" cap="none" strike="noStrike">
                <a:solidFill>
                  <a:srgbClr val="FFFFFF"/>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solidFill>
                <a:srgbClr val="666666"/>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42" name="Shape 42"/>
        <p:cNvGrpSpPr/>
        <p:nvPr/>
      </p:nvGrpSpPr>
      <p:grpSpPr>
        <a:xfrm>
          <a:off x="0" y="0"/>
          <a:ext cx="0" cy="0"/>
          <a:chOff x="0" y="0"/>
          <a:chExt cx="0" cy="0"/>
        </a:xfrm>
      </p:grpSpPr>
      <p:sp>
        <p:nvSpPr>
          <p:cNvPr id="43" name="Google Shape;43;p41"/>
          <p:cNvSpPr txBox="1"/>
          <p:nvPr>
            <p:ph idx="1" type="body"/>
          </p:nvPr>
        </p:nvSpPr>
        <p:spPr>
          <a:xfrm>
            <a:off x="319499" y="4233724"/>
            <a:ext cx="5998802" cy="598801"/>
          </a:xfrm>
          <a:prstGeom prst="rect">
            <a:avLst/>
          </a:prstGeom>
          <a:noFill/>
          <a:ln>
            <a:noFill/>
          </a:ln>
        </p:spPr>
        <p:txBody>
          <a:bodyPr anchorCtr="0" anchor="ctr" bIns="91400" lIns="91400" spcFirstLastPara="1" rIns="91400" wrap="square" tIns="91400">
            <a:normAutofit/>
          </a:bodyPr>
          <a:lstStyle>
            <a:lvl1pPr indent="-228600" lvl="0" marL="457200" algn="l">
              <a:lnSpc>
                <a:spcPct val="100000"/>
              </a:lnSpc>
              <a:spcBef>
                <a:spcPts val="0"/>
              </a:spcBef>
              <a:spcAft>
                <a:spcPts val="0"/>
              </a:spcAft>
              <a:buClr>
                <a:schemeClr val="accent3"/>
              </a:buClr>
              <a:buSzPts val="1800"/>
              <a:buFont typeface="Alfa Slab One"/>
              <a:buNone/>
              <a:defRPr>
                <a:solidFill>
                  <a:srgbClr val="14368F"/>
                </a:solidFill>
                <a:latin typeface="Alfa Slab One"/>
                <a:ea typeface="Alfa Slab One"/>
                <a:cs typeface="Alfa Slab One"/>
                <a:sym typeface="Alfa Slab One"/>
              </a:defRPr>
            </a:lvl1pPr>
          </a:lstStyle>
          <a:p/>
        </p:txBody>
      </p:sp>
      <p:sp>
        <p:nvSpPr>
          <p:cNvPr id="44" name="Google Shape;44;p41"/>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lvl1pPr lvl="0"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32"/>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lvl1pPr indent="-342900" lvl="0" marL="457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1pPr>
            <a:lvl2pPr indent="-342900" lvl="1" marL="914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2pPr>
            <a:lvl3pPr indent="-342900" lvl="2" marL="1371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3pPr>
            <a:lvl4pPr indent="-342900" lvl="3" marL="1828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4pPr>
            <a:lvl5pPr indent="-342900" lvl="4" marL="22860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5pPr>
            <a:lvl6pPr indent="-342900" lvl="5" marL="27432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6pPr>
            <a:lvl7pPr indent="-342900" lvl="6" marL="32004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7pPr>
            <a:lvl8pPr indent="-342900" lvl="7" marL="36576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8pPr>
            <a:lvl9pPr indent="-342900" lvl="8" marL="4114800" marR="0" rtl="0" algn="l">
              <a:lnSpc>
                <a:spcPct val="115000"/>
              </a:lnSpc>
              <a:spcBef>
                <a:spcPts val="0"/>
              </a:spcBef>
              <a:spcAft>
                <a:spcPts val="0"/>
              </a:spcAft>
              <a:buClr>
                <a:srgbClr val="666666"/>
              </a:buClr>
              <a:buSzPts val="1800"/>
              <a:buFont typeface="Proxima Nova"/>
              <a:buChar char="■"/>
              <a:defRPr b="0" i="0" sz="1800" u="none" cap="none" strike="noStrike">
                <a:solidFill>
                  <a:srgbClr val="666666"/>
                </a:solidFill>
                <a:latin typeface="Proxima Nova"/>
                <a:ea typeface="Proxima Nova"/>
                <a:cs typeface="Proxima Nova"/>
                <a:sym typeface="Proxima Nova"/>
              </a:defRPr>
            </a:lvl9pPr>
          </a:lstStyle>
          <a:p/>
        </p:txBody>
      </p:sp>
      <p:sp>
        <p:nvSpPr>
          <p:cNvPr id="8" name="Google Shape;8;p32"/>
          <p:cNvSpPr txBox="1"/>
          <p:nvPr>
            <p:ph idx="12" type="sldNum"/>
          </p:nvPr>
        </p:nvSpPr>
        <p:spPr>
          <a:xfrm>
            <a:off x="8704831" y="4692391"/>
            <a:ext cx="316328" cy="335251"/>
          </a:xfrm>
          <a:prstGeom prst="rect">
            <a:avLst/>
          </a:prstGeom>
          <a:noFill/>
          <a:ln>
            <a:noFill/>
          </a:ln>
        </p:spPr>
        <p:txBody>
          <a:bodyPr anchorCtr="0" anchor="ctr" bIns="91400" lIns="91400" spcFirstLastPara="1" rIns="91400" wrap="square" tIns="91400">
            <a:normAutofit/>
          </a:bodyPr>
          <a:lstStyle>
            <a:lvl1pPr indent="0" lvl="0"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666666"/>
              </a:buClr>
              <a:buSzPts val="1000"/>
              <a:buFont typeface="Proxima Nova"/>
              <a:buNone/>
              <a:defRPr b="0" i="0" sz="1000" u="none" cap="none" strike="noStrike">
                <a:solidFill>
                  <a:srgbClr val="666666"/>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8.jp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4.png"/><Relationship Id="rId10" Type="http://schemas.openxmlformats.org/officeDocument/2006/relationships/image" Target="../media/image26.jpg"/><Relationship Id="rId9"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8.png"/><Relationship Id="rId7" Type="http://schemas.openxmlformats.org/officeDocument/2006/relationships/image" Target="../media/image14.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6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53.jpg"/><Relationship Id="rId6" Type="http://schemas.openxmlformats.org/officeDocument/2006/relationships/image" Target="../media/image34.png"/><Relationship Id="rId7" Type="http://schemas.openxmlformats.org/officeDocument/2006/relationships/image" Target="../media/image32.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omments" Target="../comments/comment2.xml"/><Relationship Id="rId4" Type="http://schemas.openxmlformats.org/officeDocument/2006/relationships/image" Target="../media/image35.jpg"/><Relationship Id="rId5" Type="http://schemas.openxmlformats.org/officeDocument/2006/relationships/image" Target="../media/image48.jpg"/><Relationship Id="rId6" Type="http://schemas.openxmlformats.org/officeDocument/2006/relationships/image" Target="../media/image61.jpg"/><Relationship Id="rId7"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omments" Target="../comments/comment3.xml"/><Relationship Id="rId4" Type="http://schemas.openxmlformats.org/officeDocument/2006/relationships/image" Target="../media/image2.png"/><Relationship Id="rId5"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71.jp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jpg"/><Relationship Id="rId4" Type="http://schemas.openxmlformats.org/officeDocument/2006/relationships/image" Target="../media/image40.jpg"/><Relationship Id="rId5"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jp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50.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62.png"/><Relationship Id="rId8"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52.png"/><Relationship Id="rId9"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64.png"/><Relationship Id="rId7" Type="http://schemas.openxmlformats.org/officeDocument/2006/relationships/image" Target="../media/image57.png"/><Relationship Id="rId8"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2.png"/></Relationships>
</file>

<file path=ppt/slides/_rels/slide35.xml.rels><?xml version="1.0" encoding="UTF-8" standalone="yes"?><Relationships xmlns="http://schemas.openxmlformats.org/package/2006/relationships"><Relationship Id="rId11" Type="http://schemas.openxmlformats.org/officeDocument/2006/relationships/image" Target="../media/image77.jpg"/><Relationship Id="rId10" Type="http://schemas.openxmlformats.org/officeDocument/2006/relationships/image" Target="../media/image76.jpg"/><Relationship Id="rId13" Type="http://schemas.openxmlformats.org/officeDocument/2006/relationships/image" Target="../media/image68.jpg"/><Relationship Id="rId12"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comments" Target="../comments/comment4.xml"/><Relationship Id="rId4" Type="http://schemas.openxmlformats.org/officeDocument/2006/relationships/image" Target="../media/image2.png"/><Relationship Id="rId9" Type="http://schemas.openxmlformats.org/officeDocument/2006/relationships/image" Target="../media/image74.jpg"/><Relationship Id="rId5" Type="http://schemas.openxmlformats.org/officeDocument/2006/relationships/image" Target="../media/image66.jpg"/><Relationship Id="rId6" Type="http://schemas.openxmlformats.org/officeDocument/2006/relationships/image" Target="../media/image78.jpg"/><Relationship Id="rId7" Type="http://schemas.openxmlformats.org/officeDocument/2006/relationships/image" Target="../media/image72.jpg"/><Relationship Id="rId8"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image" Target="../media/image10.png"/><Relationship Id="rId9" Type="http://schemas.openxmlformats.org/officeDocument/2006/relationships/image" Target="../media/image5.jpg"/><Relationship Id="rId5" Type="http://schemas.openxmlformats.org/officeDocument/2006/relationships/image" Target="../media/image13.png"/><Relationship Id="rId6" Type="http://schemas.openxmlformats.org/officeDocument/2006/relationships/image" Target="../media/image69.jpg"/><Relationship Id="rId7" Type="http://schemas.openxmlformats.org/officeDocument/2006/relationships/image" Target="../media/image11.png"/><Relationship Id="rId8"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sp>
        <p:nvSpPr>
          <p:cNvPr id="55" name="Google Shape;55;p1"/>
          <p:cNvSpPr txBox="1"/>
          <p:nvPr>
            <p:ph idx="4294967295" type="ctrTitle"/>
          </p:nvPr>
        </p:nvSpPr>
        <p:spPr>
          <a:xfrm>
            <a:off x="3303206" y="2833410"/>
            <a:ext cx="4463501" cy="1164001"/>
          </a:xfrm>
          <a:prstGeom prst="rect">
            <a:avLst/>
          </a:prstGeom>
          <a:noFill/>
          <a:ln>
            <a:noFill/>
          </a:ln>
        </p:spPr>
        <p:txBody>
          <a:bodyPr anchorCtr="0" anchor="b" bIns="91400" lIns="91400" spcFirstLastPara="1" rIns="91400" wrap="square" tIns="91400">
            <a:normAutofit/>
          </a:bodyPr>
          <a:lstStyle/>
          <a:p>
            <a:pPr indent="0" lvl="0" marL="0" marR="0" rtl="0" algn="ctr">
              <a:lnSpc>
                <a:spcPct val="100000"/>
              </a:lnSpc>
              <a:spcBef>
                <a:spcPts val="0"/>
              </a:spcBef>
              <a:spcAft>
                <a:spcPts val="0"/>
              </a:spcAft>
              <a:buClr>
                <a:schemeClr val="accent3"/>
              </a:buClr>
              <a:buSzPts val="5400"/>
              <a:buFont typeface="Alfa Slab One"/>
              <a:buNone/>
            </a:pPr>
            <a:r>
              <a:rPr b="0" i="0" lang="en-US" sz="5400" u="none" cap="none" strike="noStrike">
                <a:solidFill>
                  <a:srgbClr val="14368F"/>
                </a:solidFill>
                <a:latin typeface="Alfa Slab One"/>
                <a:ea typeface="Alfa Slab One"/>
                <a:cs typeface="Alfa Slab One"/>
                <a:sym typeface="Alfa Slab One"/>
              </a:rPr>
              <a:t>202</a:t>
            </a:r>
            <a:r>
              <a:rPr lang="en-US" sz="5400">
                <a:solidFill>
                  <a:srgbClr val="14368F"/>
                </a:solidFill>
              </a:rPr>
              <a:t>4</a:t>
            </a:r>
            <a:r>
              <a:rPr b="0" i="0" lang="en-US" sz="5400" u="none" cap="none" strike="noStrike">
                <a:solidFill>
                  <a:srgbClr val="14368F"/>
                </a:solidFill>
                <a:latin typeface="Alfa Slab One"/>
                <a:ea typeface="Alfa Slab One"/>
                <a:cs typeface="Alfa Slab One"/>
                <a:sym typeface="Alfa Slab One"/>
              </a:rPr>
              <a:t> AGM</a:t>
            </a:r>
            <a:endParaRPr b="0" i="0" sz="3000" u="none" cap="none" strike="noStrike">
              <a:solidFill>
                <a:srgbClr val="14368F"/>
              </a:solidFill>
              <a:latin typeface="Alfa Slab One"/>
              <a:ea typeface="Alfa Slab One"/>
              <a:cs typeface="Alfa Slab One"/>
              <a:sym typeface="Alfa Slab One"/>
            </a:endParaRPr>
          </a:p>
        </p:txBody>
      </p:sp>
      <p:sp>
        <p:nvSpPr>
          <p:cNvPr id="56" name="Google Shape;56;p1"/>
          <p:cNvSpPr txBox="1"/>
          <p:nvPr>
            <p:ph idx="4294967295" type="subTitle"/>
          </p:nvPr>
        </p:nvSpPr>
        <p:spPr>
          <a:xfrm>
            <a:off x="3735007" y="3978976"/>
            <a:ext cx="3599901" cy="733500"/>
          </a:xfrm>
          <a:prstGeom prst="rect">
            <a:avLst/>
          </a:prstGeom>
          <a:noFill/>
          <a:ln>
            <a:noFill/>
          </a:ln>
        </p:spPr>
        <p:txBody>
          <a:bodyPr anchorCtr="0" anchor="t" bIns="91400" lIns="91400" spcFirstLastPara="1" rIns="91400" wrap="square" tIns="91400">
            <a:noAutofit/>
          </a:bodyPr>
          <a:lstStyle/>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Huntsville Soccer Club</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Annual General Meeting</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lang="en-US" sz="1200">
                <a:solidFill>
                  <a:srgbClr val="000000"/>
                </a:solidFill>
              </a:rPr>
              <a:t>January 8, </a:t>
            </a:r>
            <a:r>
              <a:rPr b="1" i="0" lang="en-US" sz="1200" u="none" cap="none" strike="noStrike">
                <a:solidFill>
                  <a:srgbClr val="000000"/>
                </a:solidFill>
                <a:latin typeface="Proxima Nova"/>
                <a:ea typeface="Proxima Nova"/>
                <a:cs typeface="Proxima Nova"/>
                <a:sym typeface="Proxima Nova"/>
              </a:rPr>
              <a:t>202</a:t>
            </a:r>
            <a:r>
              <a:rPr b="1" lang="en-US" sz="1200">
                <a:solidFill>
                  <a:srgbClr val="000000"/>
                </a:solidFill>
              </a:rPr>
              <a:t>4</a:t>
            </a:r>
            <a:endParaRPr b="0" i="0" sz="3200" u="none" cap="none" strike="noStrike">
              <a:solidFill>
                <a:srgbClr val="666666"/>
              </a:solidFill>
              <a:latin typeface="Proxima Nova"/>
              <a:ea typeface="Proxima Nova"/>
              <a:cs typeface="Proxima Nova"/>
              <a:sym typeface="Proxima Nova"/>
            </a:endParaRPr>
          </a:p>
          <a:p>
            <a:pPr indent="0" lvl="0" marL="0" marR="0" rtl="0" algn="ctr">
              <a:lnSpc>
                <a:spcPct val="90000"/>
              </a:lnSpc>
              <a:spcBef>
                <a:spcPts val="0"/>
              </a:spcBef>
              <a:spcAft>
                <a:spcPts val="0"/>
              </a:spcAft>
              <a:buClr>
                <a:srgbClr val="000000"/>
              </a:buClr>
              <a:buSzPts val="939"/>
              <a:buFont typeface="Proxima Nova"/>
              <a:buNone/>
            </a:pPr>
            <a:r>
              <a:rPr b="1" i="0" lang="en-US" sz="1200" u="none" cap="none" strike="noStrike">
                <a:solidFill>
                  <a:srgbClr val="000000"/>
                </a:solidFill>
                <a:latin typeface="Proxima Nova"/>
                <a:ea typeface="Proxima Nova"/>
                <a:cs typeface="Proxima Nova"/>
                <a:sym typeface="Proxima Nova"/>
              </a:rPr>
              <a:t>7:00pm</a:t>
            </a:r>
            <a:endParaRPr b="0" i="0" sz="3200" u="none" cap="none" strike="noStrike">
              <a:solidFill>
                <a:srgbClr val="666666"/>
              </a:solidFill>
              <a:latin typeface="Proxima Nova"/>
              <a:ea typeface="Proxima Nova"/>
              <a:cs typeface="Proxima Nova"/>
              <a:sym typeface="Proxima Nova"/>
            </a:endParaRPr>
          </a:p>
        </p:txBody>
      </p:sp>
      <p:pic>
        <p:nvPicPr>
          <p:cNvPr descr="Google Shape;58;p1" id="57" name="Google Shape;57;p1"/>
          <p:cNvPicPr preferRelativeResize="0"/>
          <p:nvPr/>
        </p:nvPicPr>
        <p:blipFill rotWithShape="1">
          <a:blip r:embed="rId3">
            <a:alphaModFix/>
          </a:blip>
          <a:srcRect b="0" l="0" r="0" t="0"/>
          <a:stretch/>
        </p:blipFill>
        <p:spPr>
          <a:xfrm>
            <a:off x="845752" y="2814975"/>
            <a:ext cx="2302516" cy="1962075"/>
          </a:xfrm>
          <a:prstGeom prst="rect">
            <a:avLst/>
          </a:prstGeom>
          <a:noFill/>
          <a:ln>
            <a:noFill/>
          </a:ln>
        </p:spPr>
      </p:pic>
      <p:pic>
        <p:nvPicPr>
          <p:cNvPr id="58" name="Google Shape;58;p1"/>
          <p:cNvPicPr preferRelativeResize="0"/>
          <p:nvPr/>
        </p:nvPicPr>
        <p:blipFill rotWithShape="1">
          <a:blip r:embed="rId4">
            <a:alphaModFix/>
          </a:blip>
          <a:srcRect b="28773" l="5061" r="0" t="23714"/>
          <a:stretch/>
        </p:blipFill>
        <p:spPr>
          <a:xfrm>
            <a:off x="0" y="1"/>
            <a:ext cx="9144000" cy="2571750"/>
          </a:xfrm>
          <a:prstGeom prst="rect">
            <a:avLst/>
          </a:prstGeom>
          <a:noFill/>
          <a:ln>
            <a:noFill/>
          </a:ln>
        </p:spPr>
      </p:pic>
      <p:pic>
        <p:nvPicPr>
          <p:cNvPr descr="A black and white background&#10;&#10;Description automatically generated" id="59" name="Google Shape;59;p1"/>
          <p:cNvPicPr preferRelativeResize="0"/>
          <p:nvPr/>
        </p:nvPicPr>
        <p:blipFill rotWithShape="1">
          <a:blip r:embed="rId5">
            <a:alphaModFix/>
          </a:blip>
          <a:srcRect b="0" l="0" r="0" t="0"/>
          <a:stretch/>
        </p:blipFill>
        <p:spPr>
          <a:xfrm>
            <a:off x="0" y="1290023"/>
            <a:ext cx="3214914" cy="1285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sp>
        <p:nvSpPr>
          <p:cNvPr id="125" name="Google Shape;125;p1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Development Team Sponsors 2024 </a:t>
            </a:r>
            <a:endParaRPr sz="2400"/>
          </a:p>
        </p:txBody>
      </p:sp>
      <p:pic>
        <p:nvPicPr>
          <p:cNvPr id="126" name="Google Shape;126;p10"/>
          <p:cNvPicPr preferRelativeResize="0"/>
          <p:nvPr/>
        </p:nvPicPr>
        <p:blipFill>
          <a:blip r:embed="rId3">
            <a:alphaModFix/>
          </a:blip>
          <a:stretch>
            <a:fillRect/>
          </a:stretch>
        </p:blipFill>
        <p:spPr>
          <a:xfrm>
            <a:off x="33253" y="1178377"/>
            <a:ext cx="2667321" cy="1393675"/>
          </a:xfrm>
          <a:prstGeom prst="rect">
            <a:avLst/>
          </a:prstGeom>
          <a:noFill/>
          <a:ln>
            <a:noFill/>
          </a:ln>
        </p:spPr>
      </p:pic>
      <p:pic>
        <p:nvPicPr>
          <p:cNvPr id="127" name="Google Shape;127;p10"/>
          <p:cNvPicPr preferRelativeResize="0"/>
          <p:nvPr/>
        </p:nvPicPr>
        <p:blipFill>
          <a:blip r:embed="rId4">
            <a:alphaModFix/>
          </a:blip>
          <a:stretch>
            <a:fillRect/>
          </a:stretch>
        </p:blipFill>
        <p:spPr>
          <a:xfrm>
            <a:off x="5941550" y="1093926"/>
            <a:ext cx="2890743" cy="867223"/>
          </a:xfrm>
          <a:prstGeom prst="rect">
            <a:avLst/>
          </a:prstGeom>
          <a:noFill/>
          <a:ln>
            <a:noFill/>
          </a:ln>
        </p:spPr>
      </p:pic>
      <p:pic>
        <p:nvPicPr>
          <p:cNvPr id="128" name="Google Shape;128;p10"/>
          <p:cNvPicPr preferRelativeResize="0"/>
          <p:nvPr/>
        </p:nvPicPr>
        <p:blipFill>
          <a:blip r:embed="rId5">
            <a:alphaModFix/>
          </a:blip>
          <a:stretch>
            <a:fillRect/>
          </a:stretch>
        </p:blipFill>
        <p:spPr>
          <a:xfrm>
            <a:off x="3806400" y="2412075"/>
            <a:ext cx="1393675" cy="1393675"/>
          </a:xfrm>
          <a:prstGeom prst="rect">
            <a:avLst/>
          </a:prstGeom>
          <a:noFill/>
          <a:ln>
            <a:noFill/>
          </a:ln>
        </p:spPr>
      </p:pic>
      <p:pic>
        <p:nvPicPr>
          <p:cNvPr id="129" name="Google Shape;129;p10"/>
          <p:cNvPicPr preferRelativeResize="0"/>
          <p:nvPr/>
        </p:nvPicPr>
        <p:blipFill>
          <a:blip r:embed="rId6">
            <a:alphaModFix/>
          </a:blip>
          <a:stretch>
            <a:fillRect/>
          </a:stretch>
        </p:blipFill>
        <p:spPr>
          <a:xfrm>
            <a:off x="7000875" y="2037349"/>
            <a:ext cx="2143125" cy="2143125"/>
          </a:xfrm>
          <a:prstGeom prst="rect">
            <a:avLst/>
          </a:prstGeom>
          <a:noFill/>
          <a:ln>
            <a:noFill/>
          </a:ln>
        </p:spPr>
      </p:pic>
      <p:pic>
        <p:nvPicPr>
          <p:cNvPr id="130" name="Google Shape;130;p10"/>
          <p:cNvPicPr preferRelativeResize="0"/>
          <p:nvPr/>
        </p:nvPicPr>
        <p:blipFill>
          <a:blip r:embed="rId7">
            <a:alphaModFix/>
          </a:blip>
          <a:stretch>
            <a:fillRect/>
          </a:stretch>
        </p:blipFill>
        <p:spPr>
          <a:xfrm>
            <a:off x="0" y="2510588"/>
            <a:ext cx="2143125" cy="2143125"/>
          </a:xfrm>
          <a:prstGeom prst="rect">
            <a:avLst/>
          </a:prstGeom>
          <a:noFill/>
          <a:ln>
            <a:noFill/>
          </a:ln>
        </p:spPr>
      </p:pic>
      <p:pic>
        <p:nvPicPr>
          <p:cNvPr id="131" name="Google Shape;131;p10"/>
          <p:cNvPicPr preferRelativeResize="0"/>
          <p:nvPr/>
        </p:nvPicPr>
        <p:blipFill>
          <a:blip r:embed="rId8">
            <a:alphaModFix/>
          </a:blip>
          <a:stretch>
            <a:fillRect/>
          </a:stretch>
        </p:blipFill>
        <p:spPr>
          <a:xfrm>
            <a:off x="1957600" y="3303050"/>
            <a:ext cx="1755575" cy="1755575"/>
          </a:xfrm>
          <a:prstGeom prst="rect">
            <a:avLst/>
          </a:prstGeom>
          <a:noFill/>
          <a:ln>
            <a:noFill/>
          </a:ln>
        </p:spPr>
      </p:pic>
      <p:pic>
        <p:nvPicPr>
          <p:cNvPr id="132" name="Google Shape;132;p10"/>
          <p:cNvPicPr preferRelativeResize="0"/>
          <p:nvPr/>
        </p:nvPicPr>
        <p:blipFill>
          <a:blip r:embed="rId9">
            <a:alphaModFix/>
          </a:blip>
          <a:stretch>
            <a:fillRect/>
          </a:stretch>
        </p:blipFill>
        <p:spPr>
          <a:xfrm>
            <a:off x="5495635" y="3076623"/>
            <a:ext cx="1755575" cy="1755575"/>
          </a:xfrm>
          <a:prstGeom prst="rect">
            <a:avLst/>
          </a:prstGeom>
          <a:noFill/>
          <a:ln>
            <a:noFill/>
          </a:ln>
        </p:spPr>
      </p:pic>
      <p:pic>
        <p:nvPicPr>
          <p:cNvPr id="133" name="Google Shape;133;p10" title="Fry R Truck Logo.jpg"/>
          <p:cNvPicPr preferRelativeResize="0"/>
          <p:nvPr/>
        </p:nvPicPr>
        <p:blipFill>
          <a:blip r:embed="rId10">
            <a:alphaModFix/>
          </a:blip>
          <a:stretch>
            <a:fillRect/>
          </a:stretch>
        </p:blipFill>
        <p:spPr>
          <a:xfrm>
            <a:off x="2700575" y="1017725"/>
            <a:ext cx="2928930" cy="1171574"/>
          </a:xfrm>
          <a:prstGeom prst="rect">
            <a:avLst/>
          </a:prstGeom>
          <a:noFill/>
          <a:ln>
            <a:noFill/>
          </a:ln>
        </p:spPr>
      </p:pic>
      <p:sp>
        <p:nvSpPr>
          <p:cNvPr id="134" name="Google Shape;134;p10"/>
          <p:cNvSpPr txBox="1"/>
          <p:nvPr/>
        </p:nvSpPr>
        <p:spPr>
          <a:xfrm>
            <a:off x="2696600" y="3237100"/>
            <a:ext cx="579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8" name="Shape 138"/>
        <p:cNvGrpSpPr/>
        <p:nvPr/>
      </p:nvGrpSpPr>
      <p:grpSpPr>
        <a:xfrm>
          <a:off x="0" y="0"/>
          <a:ext cx="0" cy="0"/>
          <a:chOff x="0" y="0"/>
          <a:chExt cx="0" cy="0"/>
        </a:xfrm>
      </p:grpSpPr>
      <p:sp>
        <p:nvSpPr>
          <p:cNvPr id="139" name="Google Shape;139;g30cce64690b_0_1"/>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Rep Team Sponsors 2024 </a:t>
            </a:r>
            <a:endParaRPr sz="2400"/>
          </a:p>
        </p:txBody>
      </p:sp>
      <p:pic>
        <p:nvPicPr>
          <p:cNvPr descr="Google Shape;282;g27d47da141f_0_0" id="140" name="Google Shape;140;g30cce64690b_0_1"/>
          <p:cNvPicPr preferRelativeResize="0"/>
          <p:nvPr/>
        </p:nvPicPr>
        <p:blipFill rotWithShape="1">
          <a:blip r:embed="rId3">
            <a:alphaModFix/>
          </a:blip>
          <a:srcRect b="0" l="0" r="0" t="0"/>
          <a:stretch/>
        </p:blipFill>
        <p:spPr>
          <a:xfrm>
            <a:off x="2771361" y="3168825"/>
            <a:ext cx="2723519" cy="910307"/>
          </a:xfrm>
          <a:prstGeom prst="rect">
            <a:avLst/>
          </a:prstGeom>
          <a:noFill/>
          <a:ln>
            <a:noFill/>
          </a:ln>
        </p:spPr>
      </p:pic>
      <p:pic>
        <p:nvPicPr>
          <p:cNvPr descr="Google Shape;285;g27d47da141f_0_0" id="141" name="Google Shape;141;g30cce64690b_0_1"/>
          <p:cNvPicPr preferRelativeResize="0"/>
          <p:nvPr/>
        </p:nvPicPr>
        <p:blipFill rotWithShape="1">
          <a:blip r:embed="rId4">
            <a:alphaModFix/>
          </a:blip>
          <a:srcRect b="0" l="0" r="0" t="0"/>
          <a:stretch/>
        </p:blipFill>
        <p:spPr>
          <a:xfrm>
            <a:off x="5952851" y="1424803"/>
            <a:ext cx="3191150" cy="1111922"/>
          </a:xfrm>
          <a:prstGeom prst="rect">
            <a:avLst/>
          </a:prstGeom>
          <a:noFill/>
          <a:ln>
            <a:noFill/>
          </a:ln>
        </p:spPr>
      </p:pic>
      <p:pic>
        <p:nvPicPr>
          <p:cNvPr descr="Google Shape;286;g27d47da141f_0_0" id="142" name="Google Shape;142;g30cce64690b_0_1"/>
          <p:cNvPicPr preferRelativeResize="0"/>
          <p:nvPr/>
        </p:nvPicPr>
        <p:blipFill rotWithShape="1">
          <a:blip r:embed="rId5">
            <a:alphaModFix/>
          </a:blip>
          <a:srcRect b="0" l="0" r="0" t="0"/>
          <a:stretch/>
        </p:blipFill>
        <p:spPr>
          <a:xfrm>
            <a:off x="-38373" y="1614850"/>
            <a:ext cx="3191149" cy="1319975"/>
          </a:xfrm>
          <a:prstGeom prst="rect">
            <a:avLst/>
          </a:prstGeom>
          <a:noFill/>
          <a:ln>
            <a:noFill/>
          </a:ln>
        </p:spPr>
      </p:pic>
      <p:pic>
        <p:nvPicPr>
          <p:cNvPr id="143" name="Google Shape;143;g30cce64690b_0_1"/>
          <p:cNvPicPr preferRelativeResize="0"/>
          <p:nvPr/>
        </p:nvPicPr>
        <p:blipFill>
          <a:blip r:embed="rId6">
            <a:alphaModFix/>
          </a:blip>
          <a:stretch>
            <a:fillRect/>
          </a:stretch>
        </p:blipFill>
        <p:spPr>
          <a:xfrm>
            <a:off x="6792137" y="3777149"/>
            <a:ext cx="2235388" cy="1052800"/>
          </a:xfrm>
          <a:prstGeom prst="rect">
            <a:avLst/>
          </a:prstGeom>
          <a:noFill/>
          <a:ln>
            <a:noFill/>
          </a:ln>
        </p:spPr>
      </p:pic>
      <p:pic>
        <p:nvPicPr>
          <p:cNvPr id="144" name="Google Shape;144;g30cce64690b_0_1"/>
          <p:cNvPicPr preferRelativeResize="0"/>
          <p:nvPr/>
        </p:nvPicPr>
        <p:blipFill>
          <a:blip r:embed="rId7">
            <a:alphaModFix/>
          </a:blip>
          <a:stretch>
            <a:fillRect/>
          </a:stretch>
        </p:blipFill>
        <p:spPr>
          <a:xfrm>
            <a:off x="152400" y="4002001"/>
            <a:ext cx="3000375" cy="952500"/>
          </a:xfrm>
          <a:prstGeom prst="rect">
            <a:avLst/>
          </a:prstGeom>
          <a:noFill/>
          <a:ln>
            <a:noFill/>
          </a:ln>
        </p:spPr>
      </p:pic>
      <p:pic>
        <p:nvPicPr>
          <p:cNvPr id="145" name="Google Shape;145;g30cce64690b_0_1" title="beechwood-cc-logo-stacked-color-lo.jpg"/>
          <p:cNvPicPr preferRelativeResize="0"/>
          <p:nvPr/>
        </p:nvPicPr>
        <p:blipFill>
          <a:blip r:embed="rId8">
            <a:alphaModFix/>
          </a:blip>
          <a:stretch>
            <a:fillRect/>
          </a:stretch>
        </p:blipFill>
        <p:spPr>
          <a:xfrm>
            <a:off x="3345781" y="1017725"/>
            <a:ext cx="1929669" cy="1926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sp>
        <p:nvSpPr>
          <p:cNvPr id="150" name="Google Shape;150;g30cce64690b_0_2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MUFC Rep Team Sponsors 2024 (Cont’d) </a:t>
            </a:r>
            <a:endParaRPr sz="2400"/>
          </a:p>
        </p:txBody>
      </p:sp>
      <p:pic>
        <p:nvPicPr>
          <p:cNvPr descr="Google Shape;284;g27d47da141f_0_0" id="151" name="Google Shape;151;g30cce64690b_0_25"/>
          <p:cNvPicPr preferRelativeResize="0"/>
          <p:nvPr/>
        </p:nvPicPr>
        <p:blipFill rotWithShape="1">
          <a:blip r:embed="rId3">
            <a:alphaModFix/>
          </a:blip>
          <a:srcRect b="0" l="0" r="0" t="0"/>
          <a:stretch/>
        </p:blipFill>
        <p:spPr>
          <a:xfrm>
            <a:off x="641766" y="3845427"/>
            <a:ext cx="2792403" cy="949219"/>
          </a:xfrm>
          <a:prstGeom prst="rect">
            <a:avLst/>
          </a:prstGeom>
          <a:noFill/>
          <a:ln>
            <a:noFill/>
          </a:ln>
        </p:spPr>
      </p:pic>
      <p:pic>
        <p:nvPicPr>
          <p:cNvPr descr="Google Shape;281;g27d47da141f_0_0" id="152" name="Google Shape;152;g30cce64690b_0_25"/>
          <p:cNvPicPr preferRelativeResize="0"/>
          <p:nvPr/>
        </p:nvPicPr>
        <p:blipFill rotWithShape="1">
          <a:blip r:embed="rId4">
            <a:alphaModFix/>
          </a:blip>
          <a:srcRect b="0" l="0" r="0" t="0"/>
          <a:stretch/>
        </p:blipFill>
        <p:spPr>
          <a:xfrm>
            <a:off x="3155474" y="1096275"/>
            <a:ext cx="2833051" cy="949219"/>
          </a:xfrm>
          <a:prstGeom prst="rect">
            <a:avLst/>
          </a:prstGeom>
          <a:noFill/>
          <a:ln>
            <a:noFill/>
          </a:ln>
        </p:spPr>
      </p:pic>
      <p:pic>
        <p:nvPicPr>
          <p:cNvPr id="153" name="Google Shape;153;g30cce64690b_0_25" title="IMG_0655.jpg"/>
          <p:cNvPicPr preferRelativeResize="0"/>
          <p:nvPr/>
        </p:nvPicPr>
        <p:blipFill>
          <a:blip r:embed="rId5">
            <a:alphaModFix/>
          </a:blip>
          <a:stretch>
            <a:fillRect/>
          </a:stretch>
        </p:blipFill>
        <p:spPr>
          <a:xfrm>
            <a:off x="6772572" y="1263860"/>
            <a:ext cx="1586275" cy="1497050"/>
          </a:xfrm>
          <a:prstGeom prst="rect">
            <a:avLst/>
          </a:prstGeom>
          <a:noFill/>
          <a:ln>
            <a:noFill/>
          </a:ln>
        </p:spPr>
      </p:pic>
      <p:pic>
        <p:nvPicPr>
          <p:cNvPr id="154" name="Google Shape;154;g30cce64690b_0_25" title="MVMT_Tree_BW-09.png"/>
          <p:cNvPicPr preferRelativeResize="0"/>
          <p:nvPr/>
        </p:nvPicPr>
        <p:blipFill>
          <a:blip r:embed="rId6">
            <a:alphaModFix/>
          </a:blip>
          <a:stretch>
            <a:fillRect/>
          </a:stretch>
        </p:blipFill>
        <p:spPr>
          <a:xfrm>
            <a:off x="508723" y="1017723"/>
            <a:ext cx="2210350" cy="1989325"/>
          </a:xfrm>
          <a:prstGeom prst="rect">
            <a:avLst/>
          </a:prstGeom>
          <a:noFill/>
          <a:ln>
            <a:noFill/>
          </a:ln>
        </p:spPr>
      </p:pic>
      <p:pic>
        <p:nvPicPr>
          <p:cNvPr id="155" name="Google Shape;155;g30cce64690b_0_25" title="Top Glass Logo-FINAL.png"/>
          <p:cNvPicPr preferRelativeResize="0"/>
          <p:nvPr/>
        </p:nvPicPr>
        <p:blipFill>
          <a:blip r:embed="rId7">
            <a:alphaModFix/>
          </a:blip>
          <a:stretch>
            <a:fillRect/>
          </a:stretch>
        </p:blipFill>
        <p:spPr>
          <a:xfrm>
            <a:off x="4765675" y="3998326"/>
            <a:ext cx="3676527" cy="952500"/>
          </a:xfrm>
          <a:prstGeom prst="rect">
            <a:avLst/>
          </a:prstGeom>
          <a:noFill/>
          <a:ln>
            <a:noFill/>
          </a:ln>
        </p:spPr>
      </p:pic>
      <p:pic>
        <p:nvPicPr>
          <p:cNvPr id="156" name="Google Shape;156;g30cce64690b_0_25" title="Huntsville FC.png"/>
          <p:cNvPicPr preferRelativeResize="0"/>
          <p:nvPr/>
        </p:nvPicPr>
        <p:blipFill rotWithShape="1">
          <a:blip r:embed="rId8">
            <a:alphaModFix/>
          </a:blip>
          <a:srcRect b="15204" l="0" r="0" t="21230"/>
          <a:stretch/>
        </p:blipFill>
        <p:spPr>
          <a:xfrm>
            <a:off x="3434182" y="2287525"/>
            <a:ext cx="2450893" cy="155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31a8e49d044_0_0"/>
          <p:cNvSpPr txBox="1"/>
          <p:nvPr>
            <p:ph type="title"/>
          </p:nvPr>
        </p:nvSpPr>
        <p:spPr>
          <a:xfrm>
            <a:off x="311699" y="445025"/>
            <a:ext cx="8520600" cy="572700"/>
          </a:xfrm>
          <a:prstGeom prst="rect">
            <a:avLst/>
          </a:prstGeom>
        </p:spPr>
        <p:txBody>
          <a:bodyPr anchorCtr="0" anchor="t" bIns="91400" lIns="91400" spcFirstLastPara="1" rIns="91400" wrap="square" tIns="91400">
            <a:normAutofit/>
          </a:bodyPr>
          <a:lstStyle/>
          <a:p>
            <a:pPr indent="0" lvl="0" marL="0" rtl="0" algn="l">
              <a:spcBef>
                <a:spcPts val="0"/>
              </a:spcBef>
              <a:spcAft>
                <a:spcPts val="0"/>
              </a:spcAft>
              <a:buNone/>
            </a:pPr>
            <a:r>
              <a:rPr lang="en-US" sz="2400"/>
              <a:t>4. ONCA</a:t>
            </a:r>
            <a:endParaRPr sz="2400"/>
          </a:p>
        </p:txBody>
      </p:sp>
      <p:sp>
        <p:nvSpPr>
          <p:cNvPr id="162" name="Google Shape;162;g31a8e49d044_0_0"/>
          <p:cNvSpPr txBox="1"/>
          <p:nvPr>
            <p:ph idx="1" type="body"/>
          </p:nvPr>
        </p:nvSpPr>
        <p:spPr>
          <a:xfrm>
            <a:off x="311699" y="1152475"/>
            <a:ext cx="8520600" cy="3416400"/>
          </a:xfrm>
          <a:prstGeom prst="rect">
            <a:avLst/>
          </a:prstGeom>
        </p:spPr>
        <p:txBody>
          <a:bodyPr anchorCtr="0" anchor="t" bIns="91400" lIns="91400" spcFirstLastPara="1" rIns="91400" wrap="square" tIns="91400">
            <a:norm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6" name="Shape 166"/>
        <p:cNvGrpSpPr/>
        <p:nvPr/>
      </p:nvGrpSpPr>
      <p:grpSpPr>
        <a:xfrm>
          <a:off x="0" y="0"/>
          <a:ext cx="0" cy="0"/>
          <a:chOff x="0" y="0"/>
          <a:chExt cx="0" cy="0"/>
        </a:xfrm>
      </p:grpSpPr>
      <p:sp>
        <p:nvSpPr>
          <p:cNvPr id="167" name="Google Shape;167;p1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5</a:t>
            </a:r>
            <a:r>
              <a:rPr lang="en-US" sz="2400"/>
              <a:t>. Minor Soccer Report (cont’d)</a:t>
            </a:r>
            <a:endParaRPr sz="2400"/>
          </a:p>
        </p:txBody>
      </p:sp>
      <p:sp>
        <p:nvSpPr>
          <p:cNvPr id="168" name="Google Shape;168;p12"/>
          <p:cNvSpPr txBox="1"/>
          <p:nvPr>
            <p:ph idx="1" type="body"/>
          </p:nvPr>
        </p:nvSpPr>
        <p:spPr>
          <a:xfrm>
            <a:off x="311699" y="1102160"/>
            <a:ext cx="4723119" cy="3883497"/>
          </a:xfrm>
          <a:prstGeom prst="rect">
            <a:avLst/>
          </a:prstGeom>
          <a:noFill/>
          <a:ln>
            <a:noFill/>
          </a:ln>
        </p:spPr>
        <p:txBody>
          <a:bodyPr anchorCtr="0" anchor="t" bIns="91400" lIns="91400" spcFirstLastPara="1" rIns="91400" wrap="square" tIns="91400">
            <a:noAutofit/>
          </a:bodyPr>
          <a:lstStyle/>
          <a:p>
            <a:pPr indent="-33527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Soccer day was held on Saturday July 2</a:t>
            </a:r>
            <a:r>
              <a:rPr lang="en-US" sz="1600">
                <a:solidFill>
                  <a:srgbClr val="292929"/>
                </a:solidFill>
              </a:rPr>
              <a:t>7</a:t>
            </a:r>
            <a:r>
              <a:rPr lang="en-US" sz="1600">
                <a:solidFill>
                  <a:srgbClr val="292929"/>
                </a:solidFill>
                <a:latin typeface="Proxima Nova"/>
                <a:ea typeface="Proxima Nova"/>
                <a:cs typeface="Proxima Nova"/>
                <a:sym typeface="Proxima Nova"/>
              </a:rPr>
              <a:t>th</a:t>
            </a:r>
            <a:endParaRPr sz="1600">
              <a:solidFill>
                <a:srgbClr val="292929"/>
              </a:solidFill>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Bullock’s Independant donated all the food for BBQ - $483 raised and donated to Huntsville Hospital’s MRI fund</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Sue Morrison donated freezies</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We also had games, additional displays (MUFC team fundraisers, etc)</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Challenger Sports Camp ran July </a:t>
            </a:r>
            <a:r>
              <a:rPr lang="en-US" sz="1600">
                <a:solidFill>
                  <a:srgbClr val="292929"/>
                </a:solidFill>
              </a:rPr>
              <a:t>29th</a:t>
            </a:r>
            <a:r>
              <a:rPr lang="en-US" sz="1600">
                <a:solidFill>
                  <a:srgbClr val="292929"/>
                </a:solidFill>
                <a:latin typeface="Proxima Nova"/>
                <a:ea typeface="Proxima Nova"/>
                <a:cs typeface="Proxima Nova"/>
                <a:sym typeface="Proxima Nova"/>
              </a:rPr>
              <a:t> to August </a:t>
            </a:r>
            <a:r>
              <a:rPr lang="en-US" sz="1600">
                <a:solidFill>
                  <a:srgbClr val="292929"/>
                </a:solidFill>
              </a:rPr>
              <a:t>2nd </a:t>
            </a:r>
            <a:r>
              <a:rPr lang="en-US" sz="1600">
                <a:solidFill>
                  <a:srgbClr val="000000"/>
                </a:solidFill>
                <a:latin typeface="Proxima Nova"/>
                <a:ea typeface="Proxima Nova"/>
                <a:cs typeface="Proxima Nova"/>
                <a:sym typeface="Proxima Nova"/>
              </a:rPr>
              <a:t>at McCulley North Fields</a:t>
            </a:r>
            <a:endParaRPr sz="1600">
              <a:latin typeface="Proxima Nova"/>
              <a:ea typeface="Proxima Nova"/>
              <a:cs typeface="Proxima Nova"/>
              <a:sym typeface="Proxima Nova"/>
            </a:endParaRPr>
          </a:p>
          <a:p>
            <a:pPr indent="-33527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Registrations for Summer Camp (TOTAL = </a:t>
            </a:r>
            <a:r>
              <a:rPr b="1" lang="en-US" sz="1600" u="sng">
                <a:solidFill>
                  <a:srgbClr val="14368F"/>
                </a:solidFill>
              </a:rPr>
              <a:t>61</a:t>
            </a:r>
            <a:r>
              <a:rPr lang="en-US" sz="1600">
                <a:solidFill>
                  <a:srgbClr val="000000"/>
                </a:solidFill>
                <a:latin typeface="Proxima Nova"/>
                <a:ea typeface="Proxima Nova"/>
                <a:cs typeface="Proxima Nova"/>
                <a:sym typeface="Proxima Nova"/>
              </a:rPr>
              <a:t>): </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Tiny Tikes =</a:t>
            </a:r>
            <a:r>
              <a:rPr lang="en-US" sz="1600">
                <a:solidFill>
                  <a:srgbClr val="000000"/>
                </a:solidFill>
              </a:rPr>
              <a:t>2</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Half Day = 1</a:t>
            </a:r>
            <a:r>
              <a:rPr lang="en-US" sz="1600">
                <a:solidFill>
                  <a:srgbClr val="000000"/>
                </a:solidFill>
              </a:rPr>
              <a:t>6</a:t>
            </a:r>
            <a:endParaRPr sz="1600">
              <a:latin typeface="Proxima Nova"/>
              <a:ea typeface="Proxima Nova"/>
              <a:cs typeface="Proxima Nova"/>
              <a:sym typeface="Proxima Nova"/>
            </a:endParaRPr>
          </a:p>
          <a:p>
            <a:pPr indent="-335280"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Full Day = </a:t>
            </a:r>
            <a:r>
              <a:rPr lang="en-US" sz="1600">
                <a:solidFill>
                  <a:srgbClr val="000000"/>
                </a:solidFill>
              </a:rPr>
              <a:t>43</a:t>
            </a:r>
            <a:endParaRPr sz="1600">
              <a:latin typeface="Proxima Nova"/>
              <a:ea typeface="Proxima Nova"/>
              <a:cs typeface="Proxima Nova"/>
              <a:sym typeface="Proxima Nova"/>
            </a:endParaRPr>
          </a:p>
          <a:p>
            <a:pPr indent="0" lvl="0" marL="0" rtl="0" algn="l">
              <a:lnSpc>
                <a:spcPct val="92000"/>
              </a:lnSpc>
              <a:spcBef>
                <a:spcPts val="1200"/>
              </a:spcBef>
              <a:spcAft>
                <a:spcPts val="0"/>
              </a:spcAft>
              <a:buSzPts val="1400"/>
              <a:buNone/>
            </a:pPr>
            <a:r>
              <a:rPr b="1" lang="en-US" sz="1600">
                <a:solidFill>
                  <a:srgbClr val="000000"/>
                </a:solidFill>
                <a:latin typeface="Proxima Nova"/>
                <a:ea typeface="Proxima Nova"/>
                <a:cs typeface="Proxima Nova"/>
                <a:sym typeface="Proxima Nova"/>
              </a:rPr>
              <a:t>A HUGE thank you to all the volunteers that made house league and soccer day a success!</a:t>
            </a:r>
            <a:endParaRPr sz="1600">
              <a:latin typeface="Proxima Nova"/>
              <a:ea typeface="Proxima Nova"/>
              <a:cs typeface="Proxima Nova"/>
              <a:sym typeface="Proxima Nova"/>
            </a:endParaRPr>
          </a:p>
        </p:txBody>
      </p:sp>
      <p:pic>
        <p:nvPicPr>
          <p:cNvPr descr="Google Shape;78;p4" id="169" name="Google Shape;169;p1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pic>
        <p:nvPicPr>
          <p:cNvPr id="170" name="Google Shape;170;p12"/>
          <p:cNvPicPr preferRelativeResize="0"/>
          <p:nvPr/>
        </p:nvPicPr>
        <p:blipFill>
          <a:blip r:embed="rId4">
            <a:alphaModFix/>
          </a:blip>
          <a:stretch>
            <a:fillRect/>
          </a:stretch>
        </p:blipFill>
        <p:spPr>
          <a:xfrm>
            <a:off x="5252593" y="1639800"/>
            <a:ext cx="3804382" cy="350370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sp>
        <p:nvSpPr>
          <p:cNvPr id="175" name="Google Shape;175;p1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5</a:t>
            </a:r>
            <a:r>
              <a:rPr lang="en-US" sz="2400"/>
              <a:t>. Minor Soccer Report</a:t>
            </a:r>
            <a:endParaRPr sz="2400"/>
          </a:p>
          <a:p>
            <a:pPr indent="0" lvl="0" marL="0" marR="0" rtl="0" algn="l">
              <a:lnSpc>
                <a:spcPct val="100000"/>
              </a:lnSpc>
              <a:spcBef>
                <a:spcPts val="0"/>
              </a:spcBef>
              <a:spcAft>
                <a:spcPts val="0"/>
              </a:spcAft>
              <a:buClr>
                <a:schemeClr val="accent3"/>
              </a:buClr>
              <a:buSzPts val="2511"/>
              <a:buFont typeface="Alfa Slab One"/>
              <a:buNone/>
            </a:pPr>
            <a:r>
              <a:t/>
            </a:r>
            <a:endParaRPr sz="2400"/>
          </a:p>
        </p:txBody>
      </p:sp>
      <p:sp>
        <p:nvSpPr>
          <p:cNvPr id="176" name="Google Shape;176;p11"/>
          <p:cNvSpPr txBox="1"/>
          <p:nvPr>
            <p:ph idx="1" type="body"/>
          </p:nvPr>
        </p:nvSpPr>
        <p:spPr>
          <a:xfrm>
            <a:off x="311700" y="1152475"/>
            <a:ext cx="5677620" cy="3709800"/>
          </a:xfrm>
          <a:prstGeom prst="rect">
            <a:avLst/>
          </a:prstGeom>
          <a:noFill/>
          <a:ln>
            <a:noFill/>
          </a:ln>
        </p:spPr>
        <p:txBody>
          <a:bodyPr anchorCtr="0" anchor="t" bIns="91400" lIns="91400" spcFirstLastPara="1" rIns="91400" wrap="square" tIns="91400">
            <a:noAutofit/>
          </a:bodyPr>
          <a:lstStyle/>
          <a:p>
            <a:pPr indent="-334009" lvl="0" marL="457200" rtl="0" algn="l">
              <a:lnSpc>
                <a:spcPct val="92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Winter (Indoor) Youth players </a:t>
            </a:r>
            <a:r>
              <a:rPr lang="en-US" sz="1600">
                <a:solidFill>
                  <a:srgbClr val="000000"/>
                </a:solidFill>
                <a:latin typeface="Proxima Nova"/>
                <a:ea typeface="Proxima Nova"/>
                <a:cs typeface="Proxima Nova"/>
                <a:sym typeface="Proxima Nova"/>
              </a:rPr>
              <a:t>= </a:t>
            </a:r>
            <a:r>
              <a:rPr b="1" lang="en-US" sz="1600" u="sng">
                <a:solidFill>
                  <a:srgbClr val="14368F"/>
                </a:solidFill>
                <a:latin typeface="Proxima Nova"/>
                <a:ea typeface="Proxima Nova"/>
                <a:cs typeface="Proxima Nova"/>
                <a:sym typeface="Proxima Nova"/>
              </a:rPr>
              <a:t>54</a:t>
            </a:r>
            <a:endParaRPr b="1" sz="1600" u="sng">
              <a:solidFill>
                <a:srgbClr val="14368F"/>
              </a:solidFill>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43 Boys, 11 Girls</a:t>
            </a:r>
            <a:endParaRPr sz="1600">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Number of Summer Youth House League players </a:t>
            </a:r>
            <a:r>
              <a:rPr lang="en-US" sz="1600">
                <a:solidFill>
                  <a:srgbClr val="000000"/>
                </a:solidFill>
                <a:latin typeface="Proxima Nova"/>
                <a:ea typeface="Proxima Nova"/>
                <a:cs typeface="Proxima Nova"/>
                <a:sym typeface="Proxima Nova"/>
              </a:rPr>
              <a:t>= </a:t>
            </a:r>
            <a:r>
              <a:rPr b="1" lang="en-US" sz="1600" u="sng">
                <a:solidFill>
                  <a:srgbClr val="14368F"/>
                </a:solidFill>
                <a:latin typeface="Proxima Nova"/>
                <a:ea typeface="Proxima Nova"/>
                <a:cs typeface="Proxima Nova"/>
                <a:sym typeface="Proxima Nova"/>
              </a:rPr>
              <a:t>5</a:t>
            </a:r>
            <a:r>
              <a:rPr b="1" lang="en-US" sz="1600" u="sng">
                <a:solidFill>
                  <a:srgbClr val="14368F"/>
                </a:solidFill>
              </a:rPr>
              <a:t>26</a:t>
            </a:r>
            <a:endParaRPr b="1" sz="1600" u="sng">
              <a:solidFill>
                <a:srgbClr val="14368F"/>
              </a:solidFill>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U4 = </a:t>
            </a:r>
            <a:r>
              <a:rPr lang="en-US" sz="1600">
                <a:solidFill>
                  <a:srgbClr val="000000"/>
                </a:solidFill>
              </a:rPr>
              <a:t>62</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U6 girls = </a:t>
            </a:r>
            <a:r>
              <a:rPr lang="en-US" sz="1600">
                <a:solidFill>
                  <a:srgbClr val="000000"/>
                </a:solidFill>
              </a:rPr>
              <a:t>56</a:t>
            </a:r>
            <a:r>
              <a:rPr lang="en-US" sz="1600">
                <a:solidFill>
                  <a:srgbClr val="000000"/>
                </a:solidFill>
                <a:latin typeface="Proxima Nova"/>
                <a:ea typeface="Proxima Nova"/>
                <a:cs typeface="Proxima Nova"/>
                <a:sym typeface="Proxima Nova"/>
              </a:rPr>
              <a:t>; U6 boys = </a:t>
            </a:r>
            <a:r>
              <a:rPr lang="en-US" sz="1600">
                <a:solidFill>
                  <a:srgbClr val="000000"/>
                </a:solidFill>
                <a:latin typeface="Proxima Nova"/>
                <a:ea typeface="Proxima Nova"/>
                <a:cs typeface="Proxima Nova"/>
                <a:sym typeface="Proxima Nova"/>
              </a:rPr>
              <a:t>7</a:t>
            </a:r>
            <a:r>
              <a:rPr lang="en-US" sz="1600">
                <a:solidFill>
                  <a:srgbClr val="000000"/>
                </a:solidFill>
              </a:rPr>
              <a:t>5</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U8 girls = 43; U8 boys = 9</a:t>
            </a:r>
            <a:r>
              <a:rPr lang="en-US" sz="1600">
                <a:solidFill>
                  <a:srgbClr val="000000"/>
                </a:solidFill>
              </a:rPr>
              <a:t>0</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U10 girls = </a:t>
            </a:r>
            <a:r>
              <a:rPr lang="en-US" sz="1600">
                <a:solidFill>
                  <a:srgbClr val="000000"/>
                </a:solidFill>
              </a:rPr>
              <a:t>39</a:t>
            </a:r>
            <a:r>
              <a:rPr lang="en-US" sz="1600">
                <a:solidFill>
                  <a:srgbClr val="000000"/>
                </a:solidFill>
                <a:latin typeface="Proxima Nova"/>
                <a:ea typeface="Proxima Nova"/>
                <a:cs typeface="Proxima Nova"/>
                <a:sym typeface="Proxima Nova"/>
              </a:rPr>
              <a:t>; U10 boys = </a:t>
            </a:r>
            <a:r>
              <a:rPr lang="en-US" sz="1600">
                <a:solidFill>
                  <a:srgbClr val="000000"/>
                </a:solidFill>
              </a:rPr>
              <a:t>68</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U12 girls = </a:t>
            </a:r>
            <a:r>
              <a:rPr lang="en-US" sz="1600">
                <a:solidFill>
                  <a:srgbClr val="000000"/>
                </a:solidFill>
              </a:rPr>
              <a:t>30</a:t>
            </a:r>
            <a:r>
              <a:rPr lang="en-US" sz="1600">
                <a:solidFill>
                  <a:srgbClr val="000000"/>
                </a:solidFill>
                <a:latin typeface="Proxima Nova"/>
                <a:ea typeface="Proxima Nova"/>
                <a:cs typeface="Proxima Nova"/>
                <a:sym typeface="Proxima Nova"/>
              </a:rPr>
              <a:t>; U12 boys = 4</a:t>
            </a:r>
            <a:r>
              <a:rPr lang="en-US" sz="1600">
                <a:solidFill>
                  <a:srgbClr val="000000"/>
                </a:solidFill>
              </a:rPr>
              <a:t>1</a:t>
            </a:r>
            <a:endParaRPr sz="1600">
              <a:latin typeface="Proxima Nova"/>
              <a:ea typeface="Proxima Nova"/>
              <a:cs typeface="Proxima Nova"/>
              <a:sym typeface="Proxima Nova"/>
            </a:endParaRPr>
          </a:p>
          <a:p>
            <a:pPr indent="-334009" lvl="1" marL="914400" rtl="0" algn="l">
              <a:lnSpc>
                <a:spcPct val="92000"/>
              </a:lnSpc>
              <a:spcBef>
                <a:spcPts val="0"/>
              </a:spcBef>
              <a:spcAft>
                <a:spcPts val="0"/>
              </a:spcAft>
              <a:buClr>
                <a:schemeClr val="dk2"/>
              </a:buClr>
              <a:buSzPts val="1600"/>
              <a:buFont typeface="Arial"/>
              <a:buChar char="•"/>
            </a:pPr>
            <a:r>
              <a:rPr lang="en-US" sz="1600">
                <a:solidFill>
                  <a:srgbClr val="000000"/>
                </a:solidFill>
                <a:latin typeface="Proxima Nova"/>
                <a:ea typeface="Proxima Nova"/>
                <a:cs typeface="Proxima Nova"/>
                <a:sym typeface="Proxima Nova"/>
              </a:rPr>
              <a:t>U15 co-ed = 2</a:t>
            </a:r>
            <a:r>
              <a:rPr lang="en-US" sz="1600">
                <a:solidFill>
                  <a:srgbClr val="000000"/>
                </a:solidFill>
              </a:rPr>
              <a:t>2</a:t>
            </a:r>
            <a:endParaRPr sz="1600">
              <a:latin typeface="Proxima Nova"/>
              <a:ea typeface="Proxima Nova"/>
              <a:cs typeface="Proxima Nova"/>
              <a:sym typeface="Proxima Nova"/>
            </a:endParaRPr>
          </a:p>
          <a:p>
            <a:pPr indent="-330198"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Number of Fall League players = </a:t>
            </a:r>
            <a:r>
              <a:rPr b="1" lang="en-US" sz="1600" u="sng">
                <a:solidFill>
                  <a:srgbClr val="14368F"/>
                </a:solidFill>
                <a:latin typeface="Proxima Nova"/>
                <a:ea typeface="Proxima Nova"/>
                <a:cs typeface="Proxima Nova"/>
                <a:sym typeface="Proxima Nova"/>
              </a:rPr>
              <a:t>10</a:t>
            </a:r>
            <a:r>
              <a:rPr b="1" lang="en-US" sz="1600" u="sng">
                <a:solidFill>
                  <a:srgbClr val="14368F"/>
                </a:solidFill>
              </a:rPr>
              <a:t>1</a:t>
            </a:r>
            <a:endParaRPr b="1" sz="1600" u="sng">
              <a:solidFill>
                <a:srgbClr val="14368F"/>
              </a:solidFill>
              <a:latin typeface="Proxima Nova"/>
              <a:ea typeface="Proxima Nova"/>
              <a:cs typeface="Proxima Nova"/>
              <a:sym typeface="Proxima Nova"/>
            </a:endParaRPr>
          </a:p>
          <a:p>
            <a:pPr indent="-330198" lvl="0" marL="457200" rtl="0" algn="l">
              <a:lnSpc>
                <a:spcPct val="92000"/>
              </a:lnSpc>
              <a:spcBef>
                <a:spcPts val="1200"/>
              </a:spcBef>
              <a:spcAft>
                <a:spcPts val="0"/>
              </a:spcAft>
              <a:buClr>
                <a:srgbClr val="14368F"/>
              </a:buClr>
              <a:buSzPts val="1600"/>
              <a:buFont typeface="Arial"/>
              <a:buChar char="•"/>
            </a:pPr>
            <a:r>
              <a:rPr b="1" lang="en-US" sz="1600">
                <a:solidFill>
                  <a:srgbClr val="000000"/>
                </a:solidFill>
                <a:latin typeface="Proxima Nova"/>
                <a:ea typeface="Proxima Nova"/>
                <a:cs typeface="Proxima Nova"/>
                <a:sym typeface="Proxima Nova"/>
              </a:rPr>
              <a:t>Total players = </a:t>
            </a:r>
            <a:r>
              <a:rPr b="1" lang="en-US" sz="1600" u="sng">
                <a:solidFill>
                  <a:srgbClr val="14368F"/>
                </a:solidFill>
              </a:rPr>
              <a:t>681</a:t>
            </a:r>
            <a:endParaRPr sz="1600" u="sng">
              <a:solidFill>
                <a:srgbClr val="14368F"/>
              </a:solidFill>
              <a:latin typeface="Proxima Nova"/>
              <a:ea typeface="Proxima Nova"/>
              <a:cs typeface="Proxima Nova"/>
              <a:sym typeface="Proxima Nova"/>
            </a:endParaRPr>
          </a:p>
          <a:p>
            <a:pPr indent="-334009" lvl="0" marL="457200" rtl="0" algn="l">
              <a:lnSpc>
                <a:spcPct val="92000"/>
              </a:lnSpc>
              <a:spcBef>
                <a:spcPts val="1200"/>
              </a:spcBef>
              <a:spcAft>
                <a:spcPts val="0"/>
              </a:spcAft>
              <a:buClr>
                <a:srgbClr val="14368F"/>
              </a:buClr>
              <a:buSzPts val="1600"/>
              <a:buFont typeface="Arial"/>
              <a:buChar char="•"/>
            </a:pPr>
            <a:r>
              <a:rPr lang="en-US" sz="1600">
                <a:solidFill>
                  <a:srgbClr val="000000"/>
                </a:solidFill>
                <a:latin typeface="Proxima Nova"/>
                <a:ea typeface="Proxima Nova"/>
                <a:cs typeface="Proxima Nova"/>
                <a:sym typeface="Proxima Nova"/>
              </a:rPr>
              <a:t>Two Program Coordinators were hired to run the house league programs</a:t>
            </a:r>
            <a:r>
              <a:rPr lang="en-US" sz="1600">
                <a:solidFill>
                  <a:srgbClr val="000000"/>
                </a:solidFill>
              </a:rPr>
              <a:t>; big thanks to them.  Hiring already for next year!</a:t>
            </a:r>
            <a:endParaRPr sz="1600">
              <a:latin typeface="Proxima Nova"/>
              <a:ea typeface="Proxima Nova"/>
              <a:cs typeface="Proxima Nova"/>
              <a:sym typeface="Proxima Nova"/>
            </a:endParaRPr>
          </a:p>
        </p:txBody>
      </p:sp>
      <p:pic>
        <p:nvPicPr>
          <p:cNvPr descr="Google Shape;201;p16" id="177" name="Google Shape;177;p11"/>
          <p:cNvPicPr preferRelativeResize="0"/>
          <p:nvPr/>
        </p:nvPicPr>
        <p:blipFill rotWithShape="1">
          <a:blip r:embed="rId3">
            <a:alphaModFix/>
          </a:blip>
          <a:srcRect b="0" l="0" r="0" t="0"/>
          <a:stretch/>
        </p:blipFill>
        <p:spPr>
          <a:xfrm>
            <a:off x="5739749" y="1983190"/>
            <a:ext cx="3404251" cy="2422418"/>
          </a:xfrm>
          <a:prstGeom prst="rect">
            <a:avLst/>
          </a:prstGeom>
          <a:noFill/>
          <a:ln>
            <a:noFill/>
          </a:ln>
        </p:spPr>
      </p:pic>
      <p:pic>
        <p:nvPicPr>
          <p:cNvPr descr="Google Shape;78;p4" id="178" name="Google Shape;178;p11"/>
          <p:cNvPicPr preferRelativeResize="0"/>
          <p:nvPr/>
        </p:nvPicPr>
        <p:blipFill rotWithShape="1">
          <a:blip r:embed="rId4">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2" name="Shape 182"/>
        <p:cNvGrpSpPr/>
        <p:nvPr/>
      </p:nvGrpSpPr>
      <p:grpSpPr>
        <a:xfrm>
          <a:off x="0" y="0"/>
          <a:ext cx="0" cy="0"/>
          <a:chOff x="0" y="0"/>
          <a:chExt cx="0" cy="0"/>
        </a:xfrm>
      </p:grpSpPr>
      <p:sp>
        <p:nvSpPr>
          <p:cNvPr id="183" name="Google Shape;183;p14"/>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6</a:t>
            </a:r>
            <a:r>
              <a:rPr lang="en-US" sz="2400">
                <a:extLst>
                  <a:ext uri="http://customooxmlschemas.google.com/">
                    <go:slidesCustomData xmlns:go="http://customooxmlschemas.google.com/" textRoundtripDataId="1"/>
                  </a:ext>
                </a:extLst>
              </a:rPr>
              <a:t>. U8 Development Program </a:t>
            </a:r>
            <a:endParaRPr sz="2400"/>
          </a:p>
        </p:txBody>
      </p:sp>
      <p:sp>
        <p:nvSpPr>
          <p:cNvPr id="184" name="Google Shape;184;p14"/>
          <p:cNvSpPr txBox="1"/>
          <p:nvPr>
            <p:ph idx="1" type="body"/>
          </p:nvPr>
        </p:nvSpPr>
        <p:spPr>
          <a:xfrm>
            <a:off x="311699" y="1087024"/>
            <a:ext cx="8520602" cy="2070001"/>
          </a:xfrm>
          <a:prstGeom prst="rect">
            <a:avLst/>
          </a:prstGeom>
          <a:noFill/>
          <a:ln>
            <a:noFill/>
          </a:ln>
        </p:spPr>
        <p:txBody>
          <a:bodyPr anchorCtr="0" anchor="t" bIns="91400" lIns="91400" spcFirstLastPara="1" rIns="91400" wrap="square" tIns="91400">
            <a:noAutofit/>
          </a:bodyPr>
          <a:lstStyle/>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U8 Development Program = </a:t>
            </a:r>
            <a:r>
              <a:rPr lang="en-US" sz="1500">
                <a:solidFill>
                  <a:srgbClr val="222222"/>
                </a:solidFill>
              </a:rPr>
              <a:t>30</a:t>
            </a:r>
            <a:endParaRPr sz="1500">
              <a:solidFill>
                <a:srgbClr val="222222"/>
              </a:solidFill>
            </a:endParaRPr>
          </a:p>
          <a:p>
            <a:pPr indent="-323850" lvl="0" marL="457200" rtl="0" algn="l">
              <a:lnSpc>
                <a:spcPct val="90000"/>
              </a:lnSpc>
              <a:spcBef>
                <a:spcPts val="600"/>
              </a:spcBef>
              <a:spcAft>
                <a:spcPts val="0"/>
              </a:spcAft>
              <a:buClr>
                <a:srgbClr val="222222"/>
              </a:buClr>
              <a:buSzPts val="1500"/>
              <a:buChar char="•"/>
            </a:pPr>
            <a:r>
              <a:rPr lang="en-US" sz="1500">
                <a:solidFill>
                  <a:srgbClr val="222222"/>
                </a:solidFill>
              </a:rPr>
              <a:t>Big thanks to Andrew MacDonald and Steph Nasturzio</a:t>
            </a:r>
            <a:endParaRPr sz="1500">
              <a:solidFill>
                <a:srgbClr val="222222"/>
              </a:solidFill>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Combination of 2016 and 201</a:t>
            </a:r>
            <a:r>
              <a:rPr lang="en-US" sz="1500">
                <a:solidFill>
                  <a:srgbClr val="222222"/>
                </a:solidFill>
              </a:rPr>
              <a:t>7</a:t>
            </a:r>
            <a:r>
              <a:rPr lang="en-US" sz="1500">
                <a:solidFill>
                  <a:srgbClr val="222222"/>
                </a:solidFill>
                <a:latin typeface="Proxima Nova"/>
                <a:ea typeface="Proxima Nova"/>
                <a:cs typeface="Proxima Nova"/>
                <a:sym typeface="Proxima Nova"/>
              </a:rPr>
              <a:t> born players, girls &amp; boys</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latin typeface="Proxima Nova"/>
                <a:ea typeface="Proxima Nova"/>
                <a:cs typeface="Proxima Nova"/>
                <a:sym typeface="Proxima Nova"/>
              </a:rPr>
              <a:t>Program ran from May 2</a:t>
            </a:r>
            <a:r>
              <a:rPr lang="en-US" sz="1500">
                <a:solidFill>
                  <a:srgbClr val="222222"/>
                </a:solidFill>
              </a:rPr>
              <a:t>4</a:t>
            </a:r>
            <a:r>
              <a:rPr lang="en-US" sz="1500">
                <a:solidFill>
                  <a:srgbClr val="222222"/>
                </a:solidFill>
                <a:latin typeface="Proxima Nova"/>
                <a:ea typeface="Proxima Nova"/>
                <a:cs typeface="Proxima Nova"/>
                <a:sym typeface="Proxima Nova"/>
              </a:rPr>
              <a:t>th to August 2</a:t>
            </a:r>
            <a:r>
              <a:rPr lang="en-US" sz="1500">
                <a:solidFill>
                  <a:srgbClr val="222222"/>
                </a:solidFill>
              </a:rPr>
              <a:t>5</a:t>
            </a:r>
            <a:r>
              <a:rPr lang="en-US" sz="1500">
                <a:solidFill>
                  <a:srgbClr val="222222"/>
                </a:solidFill>
                <a:latin typeface="Proxima Nova"/>
                <a:ea typeface="Proxima Nova"/>
                <a:cs typeface="Proxima Nova"/>
                <a:sym typeface="Proxima Nova"/>
              </a:rPr>
              <a:t>th</a:t>
            </a:r>
            <a:endParaRPr sz="1500">
              <a:latin typeface="Proxima Nova"/>
              <a:ea typeface="Proxima Nova"/>
              <a:cs typeface="Proxima Nova"/>
              <a:sym typeface="Proxima Nova"/>
            </a:endParaRPr>
          </a:p>
          <a:p>
            <a:pPr indent="-323850" lvl="0" marL="457200" rtl="0" algn="l">
              <a:lnSpc>
                <a:spcPct val="90000"/>
              </a:lnSpc>
              <a:spcBef>
                <a:spcPts val="600"/>
              </a:spcBef>
              <a:spcAft>
                <a:spcPts val="0"/>
              </a:spcAft>
              <a:buClr>
                <a:srgbClr val="14368F"/>
              </a:buClr>
              <a:buSzPts val="1500"/>
              <a:buFont typeface="Arial"/>
              <a:buChar char="•"/>
            </a:pPr>
            <a:r>
              <a:rPr lang="en-US" sz="1500">
                <a:solidFill>
                  <a:srgbClr val="222222"/>
                </a:solidFill>
              </a:rPr>
              <a:t>Attended Three </a:t>
            </a:r>
            <a:r>
              <a:rPr lang="en-US" sz="1500">
                <a:solidFill>
                  <a:srgbClr val="222222"/>
                </a:solidFill>
                <a:latin typeface="Proxima Nova"/>
                <a:ea typeface="Proxima Nova"/>
                <a:cs typeface="Proxima Nova"/>
                <a:sym typeface="Proxima Nova"/>
              </a:rPr>
              <a:t>U8 Festivals </a:t>
            </a:r>
            <a:r>
              <a:rPr lang="en-US" sz="1500">
                <a:solidFill>
                  <a:srgbClr val="222222"/>
                </a:solidFill>
              </a:rPr>
              <a:t>with 2 teams attending each festival in Orillia, Innisfil and Huntsville. </a:t>
            </a:r>
            <a:endParaRPr sz="1500">
              <a:latin typeface="Proxima Nova"/>
              <a:ea typeface="Proxima Nova"/>
              <a:cs typeface="Proxima Nova"/>
              <a:sym typeface="Proxima Nova"/>
            </a:endParaRPr>
          </a:p>
        </p:txBody>
      </p:sp>
      <p:pic>
        <p:nvPicPr>
          <p:cNvPr descr="Google Shape;170;p13" id="185" name="Google Shape;185;p14"/>
          <p:cNvPicPr preferRelativeResize="0"/>
          <p:nvPr/>
        </p:nvPicPr>
        <p:blipFill rotWithShape="1">
          <a:blip r:embed="rId4">
            <a:alphaModFix/>
          </a:blip>
          <a:srcRect b="9838" l="12185" r="21186" t="33505"/>
          <a:stretch/>
        </p:blipFill>
        <p:spPr>
          <a:xfrm>
            <a:off x="0" y="3429300"/>
            <a:ext cx="3045900" cy="1714200"/>
          </a:xfrm>
          <a:prstGeom prst="rect">
            <a:avLst/>
          </a:prstGeom>
          <a:noFill/>
          <a:ln>
            <a:noFill/>
          </a:ln>
        </p:spPr>
      </p:pic>
      <p:pic>
        <p:nvPicPr>
          <p:cNvPr descr="Google Shape;171;p13" id="186" name="Google Shape;186;p14"/>
          <p:cNvPicPr preferRelativeResize="0"/>
          <p:nvPr/>
        </p:nvPicPr>
        <p:blipFill rotWithShape="1">
          <a:blip r:embed="rId5">
            <a:alphaModFix/>
          </a:blip>
          <a:srcRect b="20891" l="0" r="36151" t="19691"/>
          <a:stretch/>
        </p:blipFill>
        <p:spPr>
          <a:xfrm>
            <a:off x="5872201" y="3429299"/>
            <a:ext cx="3271799" cy="1714201"/>
          </a:xfrm>
          <a:prstGeom prst="rect">
            <a:avLst/>
          </a:prstGeom>
          <a:noFill/>
          <a:ln>
            <a:noFill/>
          </a:ln>
        </p:spPr>
      </p:pic>
      <p:pic>
        <p:nvPicPr>
          <p:cNvPr descr="Google Shape;172;p13" id="187" name="Google Shape;187;p14"/>
          <p:cNvPicPr preferRelativeResize="0"/>
          <p:nvPr/>
        </p:nvPicPr>
        <p:blipFill rotWithShape="1">
          <a:blip r:embed="rId6">
            <a:alphaModFix/>
          </a:blip>
          <a:srcRect b="15950" l="26130" r="42092" t="46554"/>
          <a:stretch/>
        </p:blipFill>
        <p:spPr>
          <a:xfrm>
            <a:off x="3045900" y="3429300"/>
            <a:ext cx="2905627" cy="1714200"/>
          </a:xfrm>
          <a:prstGeom prst="rect">
            <a:avLst/>
          </a:prstGeom>
          <a:noFill/>
          <a:ln>
            <a:noFill/>
          </a:ln>
        </p:spPr>
      </p:pic>
      <p:pic>
        <p:nvPicPr>
          <p:cNvPr descr="Google Shape;78;p4" id="188" name="Google Shape;188;p14"/>
          <p:cNvPicPr preferRelativeResize="0"/>
          <p:nvPr/>
        </p:nvPicPr>
        <p:blipFill rotWithShape="1">
          <a:blip r:embed="rId7">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 name="Shape 192"/>
        <p:cNvGrpSpPr/>
        <p:nvPr/>
      </p:nvGrpSpPr>
      <p:grpSpPr>
        <a:xfrm>
          <a:off x="0" y="0"/>
          <a:ext cx="0" cy="0"/>
          <a:chOff x="0" y="0"/>
          <a:chExt cx="0" cy="0"/>
        </a:xfrm>
      </p:grpSpPr>
      <p:sp>
        <p:nvSpPr>
          <p:cNvPr id="193" name="Google Shape;193;p1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7</a:t>
            </a:r>
            <a:r>
              <a:rPr lang="en-US" sz="2400"/>
              <a:t>. Adult Coordinator Report</a:t>
            </a:r>
            <a:endParaRPr sz="2400"/>
          </a:p>
        </p:txBody>
      </p:sp>
      <p:sp>
        <p:nvSpPr>
          <p:cNvPr id="194" name="Google Shape;194;p16"/>
          <p:cNvSpPr txBox="1"/>
          <p:nvPr>
            <p:ph idx="1" type="body"/>
          </p:nvPr>
        </p:nvSpPr>
        <p:spPr>
          <a:xfrm>
            <a:off x="351424" y="2257891"/>
            <a:ext cx="4942502" cy="1776300"/>
          </a:xfrm>
          <a:prstGeom prst="rect">
            <a:avLst/>
          </a:prstGeom>
          <a:noFill/>
          <a:ln>
            <a:noFill/>
          </a:ln>
        </p:spPr>
        <p:txBody>
          <a:bodyPr anchorCtr="0" anchor="t" bIns="91400" lIns="91400" spcFirstLastPara="1" rIns="91400" wrap="square" tIns="91400">
            <a:normAutofit/>
          </a:bodyPr>
          <a:lstStyle/>
          <a:p>
            <a:pPr indent="0" lvl="0" marL="0" marR="0" rtl="0" algn="l">
              <a:lnSpc>
                <a:spcPct val="115000"/>
              </a:lnSpc>
              <a:spcBef>
                <a:spcPts val="0"/>
              </a:spcBef>
              <a:spcAft>
                <a:spcPts val="0"/>
              </a:spcAft>
              <a:buClr>
                <a:srgbClr val="666666"/>
              </a:buClr>
              <a:buSzPts val="1600"/>
              <a:buFont typeface="Proxima Nova"/>
              <a:buNone/>
            </a:pPr>
            <a:r>
              <a:rPr lang="en-US" sz="1600">
                <a:solidFill>
                  <a:srgbClr val="222222"/>
                </a:solidFill>
                <a:latin typeface="Arial"/>
                <a:ea typeface="Arial"/>
                <a:cs typeface="Arial"/>
                <a:sym typeface="Arial"/>
              </a:rPr>
              <a:t> </a:t>
            </a:r>
            <a:endParaRPr/>
          </a:p>
        </p:txBody>
      </p:sp>
      <p:graphicFrame>
        <p:nvGraphicFramePr>
          <p:cNvPr id="195" name="Google Shape;195;p16"/>
          <p:cNvGraphicFramePr/>
          <p:nvPr/>
        </p:nvGraphicFramePr>
        <p:xfrm>
          <a:off x="476686" y="1382038"/>
          <a:ext cx="3000000" cy="3000000"/>
        </p:xfrm>
        <a:graphic>
          <a:graphicData uri="http://schemas.openxmlformats.org/drawingml/2006/table">
            <a:tbl>
              <a:tblPr>
                <a:noFill/>
                <a:tableStyleId>{A4763802-7241-452A-A0CA-D1A4F295C8B1}</a:tableStyleId>
              </a:tblPr>
              <a:tblGrid>
                <a:gridCol w="3782175"/>
                <a:gridCol w="2393800"/>
                <a:gridCol w="2014650"/>
              </a:tblGrid>
              <a:tr h="331900">
                <a:tc>
                  <a:txBody>
                    <a:bodyPr/>
                    <a:lstStyle/>
                    <a:p>
                      <a:pPr indent="0" lvl="0" marL="0" marR="0" rtl="0" algn="ctr">
                        <a:lnSpc>
                          <a:spcPct val="100000"/>
                        </a:lnSpc>
                        <a:spcBef>
                          <a:spcPts val="0"/>
                        </a:spcBef>
                        <a:spcAft>
                          <a:spcPts val="0"/>
                        </a:spcAft>
                        <a:buClr>
                          <a:srgbClr val="151515"/>
                        </a:buClr>
                        <a:buSzPts val="1400"/>
                        <a:buFont typeface="Arial"/>
                        <a:buNone/>
                      </a:pPr>
                      <a:r>
                        <a:rPr b="1" lang="en-US" sz="1200" u="none" cap="none" strike="noStrike">
                          <a:solidFill>
                            <a:srgbClr val="FFFFFF"/>
                          </a:solidFill>
                          <a:latin typeface="Proxima Nova"/>
                          <a:ea typeface="Proxima Nova"/>
                          <a:cs typeface="Proxima Nova"/>
                          <a:sym typeface="Proxima Nova"/>
                        </a:rPr>
                        <a:t>Programs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Registrations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b="1" lang="en-US" sz="1200" u="none" cap="none" strike="noStrike">
                          <a:solidFill>
                            <a:srgbClr val="FFFFFF"/>
                          </a:solidFill>
                          <a:latin typeface="Proxima Nova"/>
                          <a:ea typeface="Proxima Nova"/>
                          <a:cs typeface="Proxima Nova"/>
                          <a:sym typeface="Proxima Nova"/>
                        </a:rPr>
                        <a:t>Dates</a:t>
                      </a:r>
                      <a:endParaRPr b="1" sz="1200" u="none" cap="none" strike="noStrike">
                        <a:solidFill>
                          <a:srgbClr val="FFFFFF"/>
                        </a:solidFill>
                        <a:latin typeface="Proxima Nova"/>
                        <a:ea typeface="Proxima Nova"/>
                        <a:cs typeface="Proxima Nova"/>
                        <a:sym typeface="Proxima Nova"/>
                      </a:endParaRPr>
                    </a:p>
                  </a:txBody>
                  <a:tcPr marT="45725" marB="45725" marR="45725" marL="45725" anchor="ctr">
                    <a:solidFill>
                      <a:srgbClr val="14368F"/>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lang="en-US" sz="1200">
                          <a:latin typeface="Proxima Nova"/>
                          <a:ea typeface="Proxima Nova"/>
                          <a:cs typeface="Proxima Nova"/>
                          <a:sym typeface="Proxima Nova"/>
                        </a:rPr>
                        <a:t>Women’s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40</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May-July</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Indoor </a:t>
                      </a:r>
                      <a:r>
                        <a:rPr lang="en-US" sz="1200" u="none" cap="none" strike="noStrike">
                          <a:latin typeface="Proxima Nova"/>
                          <a:ea typeface="Proxima Nova"/>
                          <a:cs typeface="Proxima Nova"/>
                          <a:sym typeface="Proxima Nova"/>
                        </a:rPr>
                        <a:t>Rec &amp;</a:t>
                      </a:r>
                      <a:r>
                        <a:rPr i="0" lang="en-US" sz="1200" u="none" cap="none" strike="noStrike">
                          <a:solidFill>
                            <a:srgbClr val="000000"/>
                          </a:solidFill>
                          <a:latin typeface="Proxima Nova"/>
                          <a:ea typeface="Proxima Nova"/>
                          <a:cs typeface="Proxima Nova"/>
                          <a:sym typeface="Proxima Nova"/>
                        </a:rPr>
                        <a:t> Co-ed Pick-up Leagues</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68</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November - April</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rgbClr val="151515"/>
                        </a:buClr>
                        <a:buSzPts val="1400"/>
                        <a:buFont typeface="Arial"/>
                        <a:buNone/>
                      </a:pPr>
                      <a:r>
                        <a:rPr i="0" lang="en-US" sz="1200" u="none" cap="none" strike="noStrike">
                          <a:solidFill>
                            <a:srgbClr val="000000"/>
                          </a:solidFill>
                          <a:latin typeface="Proxima Nova"/>
                          <a:ea typeface="Proxima Nova"/>
                          <a:cs typeface="Proxima Nova"/>
                          <a:sym typeface="Proxima Nova"/>
                        </a:rPr>
                        <a:t>Outdoor Experienced Co-ed League </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92000"/>
                        </a:lnSpc>
                        <a:spcBef>
                          <a:spcPts val="0"/>
                        </a:spcBef>
                        <a:spcAft>
                          <a:spcPts val="0"/>
                        </a:spcAft>
                        <a:buClr>
                          <a:srgbClr val="000000"/>
                        </a:buClr>
                        <a:buSzPts val="711"/>
                        <a:buFont typeface="Arial"/>
                        <a:buNone/>
                      </a:pPr>
                      <a:r>
                        <a:rPr lang="en-US" sz="1200">
                          <a:latin typeface="Proxima Nova"/>
                          <a:ea typeface="Proxima Nova"/>
                          <a:cs typeface="Proxima Nova"/>
                          <a:sym typeface="Proxima Nova"/>
                        </a:rPr>
                        <a:t>72</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August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Outdoor Intermediate Co-ed 7v7 League</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21</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August</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Sunday Morning Only Co-ed </a:t>
                      </a:r>
                      <a:r>
                        <a:rPr lang="en-US" sz="1200" u="none" cap="none" strike="noStrike">
                          <a:latin typeface="Proxima Nova"/>
                          <a:ea typeface="Proxima Nova"/>
                          <a:cs typeface="Proxima Nova"/>
                          <a:sym typeface="Proxima Nova"/>
                        </a:rPr>
                        <a:t>Rec</a:t>
                      </a:r>
                      <a:r>
                        <a:rPr i="0" lang="en-US" sz="1200" u="none" cap="none" strike="noStrike">
                          <a:solidFill>
                            <a:srgbClr val="000000"/>
                          </a:solidFill>
                          <a:latin typeface="Proxima Nova"/>
                          <a:ea typeface="Proxima Nova"/>
                          <a:cs typeface="Proxima Nova"/>
                          <a:sym typeface="Proxima Nova"/>
                        </a:rPr>
                        <a:t> </a:t>
                      </a:r>
                      <a:r>
                        <a:rPr lang="en-US" sz="1200">
                          <a:latin typeface="Proxima Nova"/>
                          <a:ea typeface="Proxima Nova"/>
                          <a:cs typeface="Proxima Nova"/>
                          <a:sym typeface="Proxima Nova"/>
                        </a:rPr>
                        <a:t>Pick up</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11</a:t>
                      </a:r>
                      <a:endParaRPr i="0"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Men’s Team</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16</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July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Men’s </a:t>
                      </a:r>
                      <a:r>
                        <a:rPr lang="en-US" sz="1200">
                          <a:latin typeface="Proxima Nova"/>
                          <a:ea typeface="Proxima Nova"/>
                          <a:cs typeface="Proxima Nova"/>
                          <a:sym typeface="Proxima Nova"/>
                        </a:rPr>
                        <a:t>Only Pickup </a:t>
                      </a:r>
                      <a:r>
                        <a:rPr i="0" lang="en-US" sz="1200" u="none" cap="none" strike="noStrike">
                          <a:solidFill>
                            <a:srgbClr val="000000"/>
                          </a:solidFill>
                          <a:latin typeface="Proxima Nova"/>
                          <a:ea typeface="Proxima Nova"/>
                          <a:cs typeface="Proxima Nova"/>
                          <a:sym typeface="Proxima Nova"/>
                        </a:rPr>
                        <a:t> (New)</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21</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May - October</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331900">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Carlos Burmeister Memorial Tournament</a:t>
                      </a:r>
                      <a:endParaRPr sz="1200" u="none" cap="none" strike="noStrike">
                        <a:latin typeface="Proxima Nova"/>
                        <a:ea typeface="Proxima Nova"/>
                        <a:cs typeface="Proxima Nova"/>
                        <a:sym typeface="Proxima Nova"/>
                      </a:endParaRPr>
                    </a:p>
                  </a:txBody>
                  <a:tcPr marT="45725" marB="45725" marR="45725" marL="45725" anchor="ctr">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200">
                          <a:latin typeface="Proxima Nova"/>
                          <a:ea typeface="Proxima Nova"/>
                          <a:cs typeface="Proxima Nova"/>
                          <a:sym typeface="Proxima Nova"/>
                        </a:rPr>
                        <a:t>50 </a:t>
                      </a:r>
                      <a:endParaRPr/>
                    </a:p>
                  </a:txBody>
                  <a:tcPr marT="45725" marB="45725" marR="45725" marL="45725" anchor="ctr">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i="0" lang="en-US" sz="1200" u="none" cap="none" strike="noStrike">
                          <a:solidFill>
                            <a:srgbClr val="000000"/>
                          </a:solidFill>
                          <a:latin typeface="Proxima Nova"/>
                          <a:ea typeface="Proxima Nova"/>
                          <a:cs typeface="Proxima Nova"/>
                          <a:sym typeface="Proxima Nova"/>
                        </a:rPr>
                        <a:t>S</a:t>
                      </a:r>
                      <a:r>
                        <a:rPr lang="en-US" sz="1200">
                          <a:latin typeface="Proxima Nova"/>
                          <a:ea typeface="Proxima Nova"/>
                          <a:cs typeface="Proxima Nova"/>
                          <a:sym typeface="Proxima Nova"/>
                        </a:rPr>
                        <a:t>at</a:t>
                      </a:r>
                      <a:r>
                        <a:rPr i="0" lang="en-US" sz="1200" u="none" cap="none" strike="noStrike">
                          <a:solidFill>
                            <a:srgbClr val="000000"/>
                          </a:solidFill>
                          <a:latin typeface="Proxima Nova"/>
                          <a:ea typeface="Proxima Nova"/>
                          <a:cs typeface="Proxima Nova"/>
                          <a:sym typeface="Proxima Nova"/>
                        </a:rPr>
                        <a:t>, Sept 1</a:t>
                      </a:r>
                      <a:r>
                        <a:rPr lang="en-US" sz="1200">
                          <a:latin typeface="Proxima Nova"/>
                          <a:ea typeface="Proxima Nova"/>
                          <a:cs typeface="Proxima Nova"/>
                          <a:sym typeface="Proxima Nova"/>
                        </a:rPr>
                        <a:t>4</a:t>
                      </a:r>
                      <a:r>
                        <a:rPr i="0" lang="en-US" sz="1200" u="none" cap="none" strike="noStrike">
                          <a:solidFill>
                            <a:srgbClr val="000000"/>
                          </a:solidFill>
                          <a:latin typeface="Proxima Nova"/>
                          <a:ea typeface="Proxima Nova"/>
                          <a:cs typeface="Proxima Nova"/>
                          <a:sym typeface="Proxima Nova"/>
                        </a:rPr>
                        <a:t>th </a:t>
                      </a:r>
                      <a:endParaRPr sz="1200" u="none" cap="none" strike="noStrike">
                        <a:latin typeface="Proxima Nova"/>
                        <a:ea typeface="Proxima Nova"/>
                        <a:cs typeface="Proxima Nova"/>
                        <a:sym typeface="Proxima Nova"/>
                      </a:endParaRPr>
                    </a:p>
                  </a:txBody>
                  <a:tcPr marT="45725" marB="45725" marR="45725" marL="45725" anchor="ctr">
                    <a:solidFill>
                      <a:srgbClr val="FFF2CC"/>
                    </a:solidFill>
                  </a:tcPr>
                </a:tc>
              </a:tr>
              <a:tr h="409275">
                <a:tc gridSpan="3">
                  <a:txBody>
                    <a:bodyPr/>
                    <a:lstStyle/>
                    <a:p>
                      <a:pPr indent="0" lvl="0" marL="0" marR="0" rtl="0" algn="ctr">
                        <a:lnSpc>
                          <a:spcPct val="100000"/>
                        </a:lnSpc>
                        <a:spcBef>
                          <a:spcPts val="0"/>
                        </a:spcBef>
                        <a:spcAft>
                          <a:spcPts val="0"/>
                        </a:spcAft>
                        <a:buClr>
                          <a:srgbClr val="000000"/>
                        </a:buClr>
                        <a:buSzPts val="1200"/>
                        <a:buFont typeface="Arial"/>
                        <a:buNone/>
                      </a:pPr>
                      <a:r>
                        <a:rPr b="1" lang="en-US" sz="1200" u="none" cap="none" strike="noStrike">
                          <a:solidFill>
                            <a:srgbClr val="292929"/>
                          </a:solidFill>
                          <a:latin typeface="Proxima Nova"/>
                          <a:ea typeface="Proxima Nova"/>
                          <a:cs typeface="Proxima Nova"/>
                          <a:sym typeface="Proxima Nova"/>
                        </a:rPr>
                        <a:t>Adult Coordinator: Melanie Mercier / Assistant: George Johns</a:t>
                      </a:r>
                      <a:endParaRPr/>
                    </a:p>
                  </a:txBody>
                  <a:tcPr marT="45725" marB="45725" marR="45725" marL="45725" anchor="ctr">
                    <a:solidFill>
                      <a:srgbClr val="FDDB6A"/>
                    </a:solidFill>
                  </a:tcPr>
                </a:tc>
                <a:tc hMerge="1"/>
                <a:tc hMerge="1"/>
              </a:tr>
            </a:tbl>
          </a:graphicData>
        </a:graphic>
      </p:graphicFrame>
      <p:pic>
        <p:nvPicPr>
          <p:cNvPr descr="Google Shape;78;p4" id="196" name="Google Shape;196;p1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0" name="Shape 200"/>
        <p:cNvGrpSpPr/>
        <p:nvPr/>
      </p:nvGrpSpPr>
      <p:grpSpPr>
        <a:xfrm>
          <a:off x="0" y="0"/>
          <a:ext cx="0" cy="0"/>
          <a:chOff x="0" y="0"/>
          <a:chExt cx="0" cy="0"/>
        </a:xfrm>
      </p:grpSpPr>
      <p:sp>
        <p:nvSpPr>
          <p:cNvPr id="201" name="Google Shape;201;p1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6. Adult Coordinator Report (cont’d)</a:t>
            </a:r>
            <a:endParaRPr sz="2400"/>
          </a:p>
        </p:txBody>
      </p:sp>
      <p:sp>
        <p:nvSpPr>
          <p:cNvPr id="202" name="Google Shape;202;p17"/>
          <p:cNvSpPr txBox="1"/>
          <p:nvPr>
            <p:ph idx="1" type="body"/>
          </p:nvPr>
        </p:nvSpPr>
        <p:spPr>
          <a:xfrm>
            <a:off x="193950" y="98575"/>
            <a:ext cx="8767500" cy="4999800"/>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t/>
            </a:r>
            <a:endParaRPr b="1" sz="1400">
              <a:solidFill>
                <a:srgbClr val="14368F"/>
              </a:solidFill>
            </a:endParaRPr>
          </a:p>
          <a:p>
            <a:pPr indent="0" lvl="0" marL="0" rtl="0" algn="l">
              <a:lnSpc>
                <a:spcPct val="100000"/>
              </a:lnSpc>
              <a:spcBef>
                <a:spcPts val="0"/>
              </a:spcBef>
              <a:spcAft>
                <a:spcPts val="0"/>
              </a:spcAft>
              <a:buSzPts val="1372"/>
              <a:buNone/>
            </a:pPr>
            <a:r>
              <a:rPr b="1" lang="en-US" sz="1400">
                <a:solidFill>
                  <a:srgbClr val="14368F"/>
                </a:solidFill>
                <a:extLst>
                  <a:ext uri="http://customooxmlschemas.google.com/">
                    <go:slidesCustomData xmlns:go="http://customooxmlschemas.google.com/" textRoundtripDataId="2"/>
                  </a:ext>
                </a:extLst>
              </a:rPr>
              <a:t>2023/24 </a:t>
            </a:r>
            <a:r>
              <a:rPr b="1" lang="en-US" sz="1400">
                <a:solidFill>
                  <a:srgbClr val="14368F"/>
                </a:solidFill>
                <a:latin typeface="Proxima Nova"/>
                <a:ea typeface="Proxima Nova"/>
                <a:cs typeface="Proxima Nova"/>
                <a:sym typeface="Proxima Nova"/>
                <a:extLst>
                  <a:ext uri="http://customooxmlschemas.google.com/">
                    <go:slidesCustomData xmlns:go="http://customooxmlschemas.google.com/" textRoundtripDataId="3"/>
                  </a:ext>
                </a:extLst>
              </a:rPr>
              <a:t>Indoor Season </a:t>
            </a:r>
            <a:endParaRPr/>
          </a:p>
          <a:p>
            <a:pPr indent="0" lvl="0" marL="0" rtl="0" algn="l">
              <a:lnSpc>
                <a:spcPct val="100000"/>
              </a:lnSpc>
              <a:spcBef>
                <a:spcPts val="0"/>
              </a:spcBef>
              <a:spcAft>
                <a:spcPts val="0"/>
              </a:spcAft>
              <a:buSzPts val="1372"/>
              <a:buNone/>
            </a:pPr>
            <a:r>
              <a:rPr b="1" lang="en-US" sz="1400">
                <a:solidFill>
                  <a:srgbClr val="000000"/>
                </a:solidFill>
              </a:rPr>
              <a:t>Tuesday Experienced Division One League</a:t>
            </a:r>
            <a:r>
              <a:rPr lang="en-US" sz="1400">
                <a:solidFill>
                  <a:srgbClr val="7F6000"/>
                </a:solidFill>
                <a:latin typeface="Proxima Nova"/>
                <a:ea typeface="Proxima Nova"/>
                <a:cs typeface="Proxima Nova"/>
                <a:sym typeface="Proxima Nova"/>
              </a:rPr>
              <a:t>-</a:t>
            </a:r>
            <a:r>
              <a:rPr lang="en-US" sz="1400">
                <a:solidFill>
                  <a:srgbClr val="000000"/>
                </a:solidFill>
                <a:latin typeface="Proxima Nova"/>
                <a:ea typeface="Proxima Nova"/>
                <a:cs typeface="Proxima Nova"/>
                <a:sym typeface="Proxima Nova"/>
              </a:rPr>
              <a:t> 6-10pm HHS Gym C. </a:t>
            </a:r>
            <a:r>
              <a:rPr lang="en-US" sz="1400">
                <a:solidFill>
                  <a:srgbClr val="000000"/>
                </a:solidFill>
              </a:rPr>
              <a:t>Three, One hour</a:t>
            </a:r>
            <a:r>
              <a:rPr lang="en-US" sz="1400">
                <a:solidFill>
                  <a:srgbClr val="000000"/>
                </a:solidFill>
                <a:latin typeface="Proxima Nova"/>
                <a:ea typeface="Proxima Nova"/>
                <a:cs typeface="Proxima Nova"/>
                <a:sym typeface="Proxima Nova"/>
              </a:rPr>
              <a:t> time slots for games. </a:t>
            </a:r>
            <a:r>
              <a:rPr lang="en-US" sz="1400">
                <a:solidFill>
                  <a:srgbClr val="000000"/>
                </a:solidFill>
              </a:rPr>
              <a:t>6 </a:t>
            </a:r>
            <a:r>
              <a:rPr lang="en-US" sz="1400">
                <a:solidFill>
                  <a:srgbClr val="000000"/>
                </a:solidFill>
                <a:latin typeface="Proxima Nova"/>
                <a:ea typeface="Proxima Nova"/>
                <a:cs typeface="Proxima Nova"/>
                <a:sym typeface="Proxima Nova"/>
              </a:rPr>
              <a:t>teams of  6-7 players. </a:t>
            </a:r>
            <a:r>
              <a:rPr lang="en-US" sz="1400">
                <a:solidFill>
                  <a:srgbClr val="000000"/>
                </a:solidFill>
              </a:rPr>
              <a:t>Started the season first week of November, played pick up until the Holiday break in an effort to assist </a:t>
            </a:r>
            <a:r>
              <a:rPr lang="en-US" sz="1400">
                <a:solidFill>
                  <a:srgbClr val="000000"/>
                </a:solidFill>
              </a:rPr>
              <a:t>with</a:t>
            </a:r>
            <a:r>
              <a:rPr lang="en-US" sz="1400">
                <a:solidFill>
                  <a:srgbClr val="000000"/>
                </a:solidFill>
              </a:rPr>
              <a:t> fair team building to begin the new year. Well attended.</a:t>
            </a:r>
            <a:endParaRPr sz="1400"/>
          </a:p>
          <a:p>
            <a:pPr indent="0" lvl="0" marL="0" rtl="0" algn="l">
              <a:lnSpc>
                <a:spcPct val="100000"/>
              </a:lnSpc>
              <a:spcBef>
                <a:spcPts val="0"/>
              </a:spcBef>
              <a:spcAft>
                <a:spcPts val="0"/>
              </a:spcAft>
              <a:buSzPts val="1372"/>
              <a:buNone/>
            </a:pPr>
            <a:r>
              <a:rPr b="1" lang="en-US" sz="1400">
                <a:solidFill>
                  <a:srgbClr val="000000"/>
                </a:solidFill>
              </a:rPr>
              <a:t>Thursday Intermediate Di</a:t>
            </a:r>
            <a:r>
              <a:rPr b="1" lang="en-US" sz="1400">
                <a:solidFill>
                  <a:srgbClr val="000000"/>
                </a:solidFill>
              </a:rPr>
              <a:t>vision Two </a:t>
            </a:r>
            <a:r>
              <a:rPr b="1" lang="en-US" sz="1400">
                <a:solidFill>
                  <a:srgbClr val="000000"/>
                </a:solidFill>
              </a:rPr>
              <a:t>Pick up</a:t>
            </a:r>
            <a:r>
              <a:rPr lang="en-US" sz="1400">
                <a:solidFill>
                  <a:srgbClr val="000000"/>
                </a:solidFill>
                <a:latin typeface="Proxima Nova"/>
                <a:ea typeface="Proxima Nova"/>
                <a:cs typeface="Proxima Nova"/>
                <a:sym typeface="Proxima Nova"/>
              </a:rPr>
              <a:t>- 8-10</a:t>
            </a:r>
            <a:r>
              <a:rPr lang="en-US" sz="1400">
                <a:solidFill>
                  <a:srgbClr val="000000"/>
                </a:solidFill>
              </a:rPr>
              <a:t>pm</a:t>
            </a:r>
            <a:r>
              <a:rPr lang="en-US" sz="1400">
                <a:solidFill>
                  <a:srgbClr val="000000"/>
                </a:solidFill>
                <a:latin typeface="Proxima Nova"/>
                <a:ea typeface="Proxima Nova"/>
                <a:cs typeface="Proxima Nova"/>
                <a:sym typeface="Proxima Nova"/>
              </a:rPr>
              <a:t> HHS GYM</a:t>
            </a:r>
            <a:r>
              <a:rPr lang="en-US" sz="1400">
                <a:solidFill>
                  <a:srgbClr val="000000"/>
                </a:solidFill>
              </a:rPr>
              <a:t> C- Low registration numbers but </a:t>
            </a:r>
            <a:r>
              <a:rPr lang="en-US" sz="1400">
                <a:solidFill>
                  <a:srgbClr val="000000"/>
                </a:solidFill>
              </a:rPr>
              <a:t>consistent turn out each week.</a:t>
            </a:r>
            <a:r>
              <a:rPr lang="en-US" sz="1400">
                <a:solidFill>
                  <a:srgbClr val="000000"/>
                </a:solidFill>
              </a:rPr>
              <a:t>  </a:t>
            </a:r>
            <a:r>
              <a:rPr lang="en-US" sz="1400">
                <a:solidFill>
                  <a:srgbClr val="000000"/>
                </a:solidFill>
                <a:latin typeface="Proxima Nova"/>
                <a:ea typeface="Proxima Nova"/>
                <a:cs typeface="Proxima Nova"/>
                <a:sym typeface="Proxima Nova"/>
              </a:rPr>
              <a:t> </a:t>
            </a:r>
            <a:endParaRPr sz="1400">
              <a:solidFill>
                <a:srgbClr val="000000"/>
              </a:solidFill>
            </a:endParaRPr>
          </a:p>
          <a:p>
            <a:pPr indent="0" lvl="0" marL="0" rtl="0" algn="l">
              <a:lnSpc>
                <a:spcPct val="100000"/>
              </a:lnSpc>
              <a:spcBef>
                <a:spcPts val="0"/>
              </a:spcBef>
              <a:spcAft>
                <a:spcPts val="0"/>
              </a:spcAft>
              <a:buSzPts val="1372"/>
              <a:buNone/>
            </a:pPr>
            <a:r>
              <a:rPr b="1" lang="en-US" sz="1400">
                <a:solidFill>
                  <a:srgbClr val="000000"/>
                </a:solidFill>
              </a:rPr>
              <a:t>Thursday Adult Teams Only Pick up</a:t>
            </a:r>
            <a:r>
              <a:rPr lang="en-US" sz="1400">
                <a:solidFill>
                  <a:srgbClr val="000000"/>
                </a:solidFill>
              </a:rPr>
              <a:t>- New* 8-10pm HHS GYM AB- Well attended. </a:t>
            </a:r>
            <a:r>
              <a:rPr lang="en-US" sz="1400">
                <a:solidFill>
                  <a:srgbClr val="000000"/>
                </a:solidFill>
              </a:rPr>
              <a:t>Competitive.</a:t>
            </a:r>
            <a:endParaRPr sz="1400">
              <a:solidFill>
                <a:srgbClr val="000000"/>
              </a:solidFill>
            </a:endParaRPr>
          </a:p>
          <a:p>
            <a:pPr indent="0" lvl="0" marL="0" rtl="0" algn="l">
              <a:lnSpc>
                <a:spcPct val="100000"/>
              </a:lnSpc>
              <a:spcBef>
                <a:spcPts val="1100"/>
              </a:spcBef>
              <a:spcAft>
                <a:spcPts val="0"/>
              </a:spcAft>
              <a:buSzPts val="1372"/>
              <a:buNone/>
            </a:pPr>
            <a:r>
              <a:rPr b="1" lang="en-US" sz="1400">
                <a:solidFill>
                  <a:srgbClr val="14368F"/>
                </a:solidFill>
              </a:rPr>
              <a:t>2024 </a:t>
            </a:r>
            <a:r>
              <a:rPr b="1" lang="en-US" sz="1400">
                <a:solidFill>
                  <a:srgbClr val="14368F"/>
                </a:solidFill>
                <a:latin typeface="Proxima Nova"/>
                <a:ea typeface="Proxima Nova"/>
                <a:cs typeface="Proxima Nova"/>
                <a:sym typeface="Proxima Nova"/>
              </a:rPr>
              <a:t>Outdoor Season- M</a:t>
            </a:r>
            <a:r>
              <a:rPr b="1" lang="en-US" sz="1400">
                <a:solidFill>
                  <a:srgbClr val="14368F"/>
                </a:solidFill>
              </a:rPr>
              <a:t>CCulley Fields.</a:t>
            </a:r>
            <a:endParaRPr b="1" sz="1400">
              <a:solidFill>
                <a:srgbClr val="14368F"/>
              </a:solidFill>
              <a:latin typeface="Proxima Nova"/>
              <a:ea typeface="Proxima Nova"/>
              <a:cs typeface="Proxima Nova"/>
              <a:sym typeface="Proxima Nova"/>
            </a:endParaRPr>
          </a:p>
          <a:p>
            <a:pPr indent="0" lvl="0" marL="0" rtl="0" algn="l">
              <a:lnSpc>
                <a:spcPct val="100000"/>
              </a:lnSpc>
              <a:spcBef>
                <a:spcPts val="0"/>
              </a:spcBef>
              <a:spcAft>
                <a:spcPts val="0"/>
              </a:spcAft>
              <a:buSzPts val="1372"/>
              <a:buNone/>
            </a:pPr>
            <a:r>
              <a:rPr b="1" lang="en-US" sz="1400">
                <a:solidFill>
                  <a:srgbClr val="000000"/>
                </a:solidFill>
              </a:rPr>
              <a:t>Intermediate Division Two Pick up</a:t>
            </a:r>
            <a:r>
              <a:rPr lang="en-US" sz="1400">
                <a:solidFill>
                  <a:srgbClr val="000000"/>
                </a:solidFill>
                <a:latin typeface="Proxima Nova"/>
                <a:ea typeface="Proxima Nova"/>
                <a:cs typeface="Proxima Nova"/>
                <a:sym typeface="Proxima Nova"/>
              </a:rPr>
              <a:t> - </a:t>
            </a:r>
            <a:r>
              <a:rPr lang="en-US" sz="1400">
                <a:solidFill>
                  <a:srgbClr val="000000"/>
                </a:solidFill>
              </a:rPr>
              <a:t>Wednesdays @ 7pm. </a:t>
            </a:r>
            <a:r>
              <a:rPr lang="en-US" sz="1400">
                <a:solidFill>
                  <a:srgbClr val="000000"/>
                </a:solidFill>
                <a:latin typeface="Proxima Nova"/>
                <a:ea typeface="Proxima Nova"/>
                <a:cs typeface="Proxima Nova"/>
                <a:sym typeface="Proxima Nova"/>
              </a:rPr>
              <a:t>7v7 format reflected registration interest.  Consistent turnout each week.</a:t>
            </a:r>
            <a:r>
              <a:rPr lang="en-US" sz="1400">
                <a:solidFill>
                  <a:srgbClr val="000000"/>
                </a:solidFill>
                <a:latin typeface="Proxima Nova"/>
                <a:ea typeface="Proxima Nova"/>
                <a:cs typeface="Proxima Nova"/>
                <a:sym typeface="Proxima Nova"/>
              </a:rPr>
              <a:t> Had some wel</a:t>
            </a:r>
            <a:r>
              <a:rPr lang="en-US" sz="1400">
                <a:solidFill>
                  <a:srgbClr val="000000"/>
                </a:solidFill>
              </a:rPr>
              <a:t>come </a:t>
            </a:r>
            <a:r>
              <a:rPr lang="en-US" sz="1400">
                <a:solidFill>
                  <a:srgbClr val="000000"/>
                </a:solidFill>
                <a:latin typeface="Proxima Nova"/>
                <a:ea typeface="Proxima Nova"/>
                <a:cs typeface="Proxima Nova"/>
                <a:sym typeface="Proxima Nova"/>
              </a:rPr>
              <a:t>late </a:t>
            </a:r>
            <a:r>
              <a:rPr lang="en-US" sz="1400">
                <a:solidFill>
                  <a:srgbClr val="000000"/>
                </a:solidFill>
              </a:rPr>
              <a:t>registrations to boost numbers. </a:t>
            </a:r>
            <a:r>
              <a:rPr lang="en-US" sz="1400">
                <a:solidFill>
                  <a:srgbClr val="000000"/>
                </a:solidFill>
                <a:latin typeface="Proxima Nova"/>
                <a:ea typeface="Proxima Nova"/>
                <a:cs typeface="Proxima Nova"/>
                <a:sym typeface="Proxima Nova"/>
              </a:rPr>
              <a:t>Finished 10 week season with pizza and positive feedback. All games were officiated.</a:t>
            </a:r>
            <a:endParaRPr sz="1400">
              <a:latin typeface="Proxima Nova"/>
              <a:ea typeface="Proxima Nova"/>
              <a:cs typeface="Proxima Nova"/>
              <a:sym typeface="Proxima Nova"/>
            </a:endParaRPr>
          </a:p>
          <a:p>
            <a:pPr indent="0" lvl="0" marL="0" rtl="0" algn="l">
              <a:lnSpc>
                <a:spcPct val="100000"/>
              </a:lnSpc>
              <a:spcBef>
                <a:spcPts val="1100"/>
              </a:spcBef>
              <a:spcAft>
                <a:spcPts val="0"/>
              </a:spcAft>
              <a:buSzPts val="1372"/>
              <a:buNone/>
            </a:pPr>
            <a:r>
              <a:rPr b="1" lang="en-US" sz="1400">
                <a:solidFill>
                  <a:srgbClr val="000000"/>
                </a:solidFill>
              </a:rPr>
              <a:t>Experienced Division One League</a:t>
            </a:r>
            <a:r>
              <a:rPr lang="en-US" sz="1400">
                <a:solidFill>
                  <a:srgbClr val="000000"/>
                </a:solidFill>
                <a:latin typeface="Proxima Nova"/>
                <a:ea typeface="Proxima Nova"/>
                <a:cs typeface="Proxima Nova"/>
                <a:sym typeface="Proxima Nova"/>
              </a:rPr>
              <a:t>- Thursda</a:t>
            </a:r>
            <a:r>
              <a:rPr lang="en-US" sz="1400">
                <a:solidFill>
                  <a:srgbClr val="000000"/>
                </a:solidFill>
              </a:rPr>
              <a:t>ys @ 7pm. </a:t>
            </a:r>
            <a:r>
              <a:rPr lang="en-US" sz="1400">
                <a:solidFill>
                  <a:srgbClr val="000000"/>
                </a:solidFill>
                <a:latin typeface="Proxima Nova"/>
                <a:ea typeface="Proxima Nova"/>
                <a:cs typeface="Proxima Nova"/>
                <a:sym typeface="Proxima Nova"/>
              </a:rPr>
              <a:t>4 Teams of</a:t>
            </a:r>
            <a:r>
              <a:rPr lang="en-US" sz="1400">
                <a:solidFill>
                  <a:srgbClr val="000000"/>
                </a:solidFill>
              </a:rPr>
              <a:t> 1</a:t>
            </a:r>
            <a:r>
              <a:rPr lang="en-US" sz="1400">
                <a:solidFill>
                  <a:srgbClr val="000000"/>
                </a:solidFill>
                <a:latin typeface="Proxima Nova"/>
                <a:ea typeface="Proxima Nova"/>
                <a:cs typeface="Proxima Nova"/>
                <a:sym typeface="Proxima Nova"/>
              </a:rPr>
              <a:t>5- 1</a:t>
            </a:r>
            <a:r>
              <a:rPr lang="en-US" sz="1400">
                <a:solidFill>
                  <a:srgbClr val="000000"/>
                </a:solidFill>
              </a:rPr>
              <a:t>6 players. Once again started the season with an </a:t>
            </a:r>
            <a:r>
              <a:rPr lang="en-US" sz="1400">
                <a:solidFill>
                  <a:srgbClr val="000000"/>
                </a:solidFill>
                <a:latin typeface="Proxima Nova"/>
                <a:ea typeface="Proxima Nova"/>
                <a:cs typeface="Proxima Nova"/>
                <a:sym typeface="Proxima Nova"/>
              </a:rPr>
              <a:t>Introduction night of pick up games where players could meet/re-unite and coordinators could assess skill to assist in team organizing prior to season start. </a:t>
            </a:r>
            <a:r>
              <a:rPr lang="en-US" sz="1400">
                <a:solidFill>
                  <a:srgbClr val="000000"/>
                </a:solidFill>
              </a:rPr>
              <a:t>Competitive</a:t>
            </a:r>
            <a:r>
              <a:rPr lang="en-US" sz="1400">
                <a:solidFill>
                  <a:srgbClr val="000000"/>
                </a:solidFill>
                <a:latin typeface="Proxima Nova"/>
                <a:ea typeface="Proxima Nova"/>
                <a:cs typeface="Proxima Nova"/>
                <a:sym typeface="Proxima Nova"/>
              </a:rPr>
              <a:t> season with </a:t>
            </a:r>
            <a:r>
              <a:rPr lang="en-US" sz="1400">
                <a:solidFill>
                  <a:srgbClr val="000000"/>
                </a:solidFill>
              </a:rPr>
              <a:t>more carded </a:t>
            </a:r>
            <a:r>
              <a:rPr lang="en-US" sz="1400">
                <a:solidFill>
                  <a:srgbClr val="000000"/>
                </a:solidFill>
              </a:rPr>
              <a:t>fouls/incidents and</a:t>
            </a:r>
            <a:r>
              <a:rPr lang="en-US" sz="1400">
                <a:solidFill>
                  <a:srgbClr val="000000"/>
                </a:solidFill>
              </a:rPr>
              <a:t> suspensions </a:t>
            </a:r>
            <a:r>
              <a:rPr lang="en-US" sz="1400">
                <a:solidFill>
                  <a:srgbClr val="000000"/>
                </a:solidFill>
              </a:rPr>
              <a:t>than</a:t>
            </a:r>
            <a:r>
              <a:rPr lang="en-US" sz="1400">
                <a:solidFill>
                  <a:srgbClr val="000000"/>
                </a:solidFill>
              </a:rPr>
              <a:t> in previous years.  Lower </a:t>
            </a:r>
            <a:r>
              <a:rPr lang="en-US" sz="1400">
                <a:solidFill>
                  <a:srgbClr val="000000"/>
                </a:solidFill>
              </a:rPr>
              <a:t>registration</a:t>
            </a:r>
            <a:r>
              <a:rPr lang="en-US" sz="1400">
                <a:solidFill>
                  <a:srgbClr val="000000"/>
                </a:solidFill>
              </a:rPr>
              <a:t> numbers a concern, very few under age 30. All </a:t>
            </a:r>
            <a:r>
              <a:rPr lang="en-US" sz="1400">
                <a:solidFill>
                  <a:srgbClr val="000000"/>
                </a:solidFill>
              </a:rPr>
              <a:t>games</a:t>
            </a:r>
            <a:r>
              <a:rPr lang="en-US" sz="1400">
                <a:solidFill>
                  <a:srgbClr val="000000"/>
                </a:solidFill>
              </a:rPr>
              <a:t> had a </a:t>
            </a:r>
            <a:r>
              <a:rPr lang="en-US" sz="1400">
                <a:solidFill>
                  <a:srgbClr val="000000"/>
                </a:solidFill>
                <a:latin typeface="Proxima Nova"/>
                <a:ea typeface="Proxima Nova"/>
                <a:cs typeface="Proxima Nova"/>
                <a:sym typeface="Proxima Nova"/>
              </a:rPr>
              <a:t>Referee</a:t>
            </a:r>
            <a:r>
              <a:rPr lang="en-US" sz="1400">
                <a:solidFill>
                  <a:srgbClr val="000000"/>
                </a:solidFill>
              </a:rPr>
              <a:t> and 1 or 2 </a:t>
            </a:r>
            <a:r>
              <a:rPr lang="en-US" sz="1400">
                <a:solidFill>
                  <a:srgbClr val="000000"/>
                </a:solidFill>
                <a:latin typeface="Proxima Nova"/>
                <a:ea typeface="Proxima Nova"/>
                <a:cs typeface="Proxima Nova"/>
                <a:sym typeface="Proxima Nova"/>
              </a:rPr>
              <a:t>Assistant Referee</a:t>
            </a:r>
            <a:r>
              <a:rPr lang="en-US" sz="1400">
                <a:solidFill>
                  <a:srgbClr val="000000"/>
                </a:solidFill>
              </a:rPr>
              <a:t>s. </a:t>
            </a:r>
            <a:r>
              <a:rPr lang="en-US" sz="1400">
                <a:solidFill>
                  <a:srgbClr val="292929"/>
                </a:solidFill>
              </a:rPr>
              <a:t>Field Conditions were poor and responsible for unnecessary play errors and increased risk of injury to players. Town is working on improving it.</a:t>
            </a:r>
            <a:endParaRPr sz="1400">
              <a:solidFill>
                <a:srgbClr val="000000"/>
              </a:solidFill>
            </a:endParaRPr>
          </a:p>
        </p:txBody>
      </p:sp>
      <p:pic>
        <p:nvPicPr>
          <p:cNvPr descr="Google Shape;78;p4" id="203" name="Google Shape;203;p17"/>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7" name="Shape 207"/>
        <p:cNvGrpSpPr/>
        <p:nvPr/>
      </p:nvGrpSpPr>
      <p:grpSpPr>
        <a:xfrm>
          <a:off x="0" y="0"/>
          <a:ext cx="0" cy="0"/>
          <a:chOff x="0" y="0"/>
          <a:chExt cx="0" cy="0"/>
        </a:xfrm>
      </p:grpSpPr>
      <p:sp>
        <p:nvSpPr>
          <p:cNvPr id="208" name="Google Shape;208;p18"/>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7</a:t>
            </a:r>
            <a:r>
              <a:rPr lang="en-US" sz="2400"/>
              <a:t>. Adult Coordinator Report (cont’d)</a:t>
            </a:r>
            <a:endParaRPr sz="2400"/>
          </a:p>
        </p:txBody>
      </p:sp>
      <p:pic>
        <p:nvPicPr>
          <p:cNvPr descr="Google Shape;78;p4" id="209" name="Google Shape;209;p18"/>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210" name="Google Shape;210;p18"/>
          <p:cNvSpPr txBox="1"/>
          <p:nvPr/>
        </p:nvSpPr>
        <p:spPr>
          <a:xfrm>
            <a:off x="5039725" y="1607725"/>
            <a:ext cx="3665100" cy="24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666666"/>
              </a:solidFill>
              <a:latin typeface="Proxima Nova"/>
              <a:ea typeface="Proxima Nova"/>
              <a:cs typeface="Proxima Nova"/>
              <a:sym typeface="Proxima Nova"/>
            </a:endParaRPr>
          </a:p>
        </p:txBody>
      </p:sp>
      <p:pic>
        <p:nvPicPr>
          <p:cNvPr id="211" name="Google Shape;211;p18" title="IMG_4901.JPG"/>
          <p:cNvPicPr preferRelativeResize="0"/>
          <p:nvPr/>
        </p:nvPicPr>
        <p:blipFill>
          <a:blip r:embed="rId4">
            <a:alphaModFix/>
          </a:blip>
          <a:stretch>
            <a:fillRect/>
          </a:stretch>
        </p:blipFill>
        <p:spPr>
          <a:xfrm>
            <a:off x="4382675" y="1422950"/>
            <a:ext cx="4608925" cy="3387925"/>
          </a:xfrm>
          <a:prstGeom prst="rect">
            <a:avLst/>
          </a:prstGeom>
          <a:noFill/>
          <a:ln>
            <a:noFill/>
          </a:ln>
        </p:spPr>
      </p:pic>
      <p:sp>
        <p:nvSpPr>
          <p:cNvPr id="212" name="Google Shape;212;p18"/>
          <p:cNvSpPr txBox="1"/>
          <p:nvPr>
            <p:ph idx="1" type="body"/>
          </p:nvPr>
        </p:nvSpPr>
        <p:spPr>
          <a:xfrm>
            <a:off x="193950" y="971750"/>
            <a:ext cx="4250400" cy="4075200"/>
          </a:xfrm>
          <a:prstGeom prst="rect">
            <a:avLst/>
          </a:prstGeom>
          <a:noFill/>
          <a:ln>
            <a:noFill/>
          </a:ln>
        </p:spPr>
        <p:txBody>
          <a:bodyPr anchorCtr="0" anchor="t" bIns="91400" lIns="91400" spcFirstLastPara="1" rIns="91400" wrap="square" tIns="91400">
            <a:normAutofit lnSpcReduction="10000"/>
          </a:bodyPr>
          <a:lstStyle/>
          <a:p>
            <a:pPr indent="0" lvl="0" marL="0" rtl="0" algn="l">
              <a:lnSpc>
                <a:spcPct val="90000"/>
              </a:lnSpc>
              <a:spcBef>
                <a:spcPts val="0"/>
              </a:spcBef>
              <a:spcAft>
                <a:spcPts val="0"/>
              </a:spcAft>
              <a:buSzPts val="1400"/>
              <a:buNone/>
            </a:pPr>
            <a:r>
              <a:t/>
            </a:r>
            <a:endParaRPr b="1" sz="1400">
              <a:solidFill>
                <a:srgbClr val="292929"/>
              </a:solidFill>
            </a:endParaRPr>
          </a:p>
          <a:p>
            <a:pPr indent="0" lvl="0" marL="0" rtl="0" algn="l">
              <a:lnSpc>
                <a:spcPct val="90000"/>
              </a:lnSpc>
              <a:spcBef>
                <a:spcPts val="0"/>
              </a:spcBef>
              <a:spcAft>
                <a:spcPts val="0"/>
              </a:spcAft>
              <a:buSzPts val="1400"/>
              <a:buNone/>
            </a:pPr>
            <a:r>
              <a:rPr b="1" lang="en-US" sz="1400">
                <a:solidFill>
                  <a:srgbClr val="292929"/>
                </a:solidFill>
              </a:rPr>
              <a:t>New* Men’s Only Pick Up- </a:t>
            </a:r>
            <a:r>
              <a:rPr lang="en-US" sz="1400">
                <a:solidFill>
                  <a:srgbClr val="292929"/>
                </a:solidFill>
              </a:rPr>
              <a:t>Mondays at 7pm, May-October. Well attended. Mix of drills, pick-up </a:t>
            </a:r>
            <a:endParaRPr sz="1400">
              <a:solidFill>
                <a:srgbClr val="292929"/>
              </a:solidFill>
            </a:endParaRPr>
          </a:p>
          <a:p>
            <a:pPr indent="0" lvl="0" marL="0" rtl="0" algn="l">
              <a:lnSpc>
                <a:spcPct val="90000"/>
              </a:lnSpc>
              <a:spcBef>
                <a:spcPts val="0"/>
              </a:spcBef>
              <a:spcAft>
                <a:spcPts val="0"/>
              </a:spcAft>
              <a:buSzPts val="1400"/>
              <a:buNone/>
            </a:pPr>
            <a:r>
              <a:rPr lang="en-US" sz="1400">
                <a:solidFill>
                  <a:srgbClr val="292929"/>
                </a:solidFill>
              </a:rPr>
              <a:t>games and friendlies with other HSC teams. Growing interest and will </a:t>
            </a:r>
            <a:r>
              <a:rPr lang="en-US" sz="1400">
                <a:solidFill>
                  <a:srgbClr val="292929"/>
                </a:solidFill>
              </a:rPr>
              <a:t>return</a:t>
            </a:r>
            <a:r>
              <a:rPr lang="en-US" sz="1400">
                <a:solidFill>
                  <a:srgbClr val="292929"/>
                </a:solidFill>
              </a:rPr>
              <a:t> in 2025. </a:t>
            </a:r>
            <a:endParaRPr sz="1400">
              <a:solidFill>
                <a:srgbClr val="292929"/>
              </a:solidFill>
            </a:endParaRPr>
          </a:p>
          <a:p>
            <a:pPr indent="0" lvl="0" marL="0" rtl="0" algn="l">
              <a:lnSpc>
                <a:spcPct val="90000"/>
              </a:lnSpc>
              <a:spcBef>
                <a:spcPts val="0"/>
              </a:spcBef>
              <a:spcAft>
                <a:spcPts val="0"/>
              </a:spcAft>
              <a:buSzPts val="1400"/>
              <a:buNone/>
            </a:pPr>
            <a:r>
              <a:t/>
            </a:r>
            <a:endParaRPr sz="1400">
              <a:solidFill>
                <a:srgbClr val="292929"/>
              </a:solidFill>
            </a:endParaRPr>
          </a:p>
          <a:p>
            <a:pPr indent="0" lvl="0" marL="0" rtl="0" algn="l">
              <a:lnSpc>
                <a:spcPct val="90000"/>
              </a:lnSpc>
              <a:spcBef>
                <a:spcPts val="0"/>
              </a:spcBef>
              <a:spcAft>
                <a:spcPts val="0"/>
              </a:spcAft>
              <a:buSzPts val="1400"/>
              <a:buNone/>
            </a:pPr>
            <a:r>
              <a:rPr b="1" lang="en-US" sz="1400">
                <a:solidFill>
                  <a:srgbClr val="292929"/>
                </a:solidFill>
              </a:rPr>
              <a:t>S</a:t>
            </a:r>
            <a:r>
              <a:rPr b="1" lang="en-US" sz="1400">
                <a:solidFill>
                  <a:srgbClr val="292929"/>
                </a:solidFill>
              </a:rPr>
              <a:t>unday Only</a:t>
            </a:r>
            <a:r>
              <a:rPr lang="en-US" sz="1400">
                <a:solidFill>
                  <a:srgbClr val="292929"/>
                </a:solidFill>
                <a:latin typeface="Proxima Nova"/>
                <a:ea typeface="Proxima Nova"/>
                <a:cs typeface="Proxima Nova"/>
                <a:sym typeface="Proxima Nova"/>
              </a:rPr>
              <a:t>- </a:t>
            </a:r>
            <a:r>
              <a:rPr lang="en-US" sz="1400">
                <a:solidFill>
                  <a:srgbClr val="292929"/>
                </a:solidFill>
              </a:rPr>
              <a:t>10</a:t>
            </a:r>
            <a:r>
              <a:rPr lang="en-US" sz="1400">
                <a:solidFill>
                  <a:srgbClr val="292929"/>
                </a:solidFill>
                <a:latin typeface="Proxima Nova"/>
                <a:ea typeface="Proxima Nova"/>
                <a:cs typeface="Proxima Nova"/>
                <a:sym typeface="Proxima Nova"/>
              </a:rPr>
              <a:t>am, </a:t>
            </a:r>
            <a:r>
              <a:rPr lang="en-US" sz="1400">
                <a:solidFill>
                  <a:srgbClr val="292929"/>
                </a:solidFill>
              </a:rPr>
              <a:t>p</a:t>
            </a:r>
            <a:r>
              <a:rPr lang="en-US" sz="1400">
                <a:solidFill>
                  <a:srgbClr val="292929"/>
                </a:solidFill>
                <a:latin typeface="Proxima Nova"/>
                <a:ea typeface="Proxima Nova"/>
                <a:cs typeface="Proxima Nova"/>
                <a:sym typeface="Proxima Nova"/>
              </a:rPr>
              <a:t>ic</a:t>
            </a:r>
            <a:r>
              <a:rPr lang="en-US" sz="1400">
                <a:solidFill>
                  <a:srgbClr val="292929"/>
                </a:solidFill>
              </a:rPr>
              <a:t>kup at Conroy and McCulley. </a:t>
            </a:r>
            <a:r>
              <a:rPr lang="en-US" sz="1400">
                <a:solidFill>
                  <a:srgbClr val="292929"/>
                </a:solidFill>
                <a:latin typeface="Proxima Nova"/>
                <a:ea typeface="Proxima Nova"/>
                <a:cs typeface="Proxima Nova"/>
                <a:sym typeface="Proxima Nova"/>
              </a:rPr>
              <a:t> </a:t>
            </a:r>
            <a:r>
              <a:rPr lang="en-US" sz="1400">
                <a:solidFill>
                  <a:srgbClr val="292929"/>
                </a:solidFill>
              </a:rPr>
              <a:t>N</a:t>
            </a:r>
            <a:r>
              <a:rPr lang="en-US" sz="1400">
                <a:solidFill>
                  <a:srgbClr val="292929"/>
                </a:solidFill>
                <a:latin typeface="Proxima Nova"/>
                <a:ea typeface="Proxima Nova"/>
                <a:cs typeface="Proxima Nova"/>
                <a:sym typeface="Proxima Nova"/>
              </a:rPr>
              <a:t>umbers dropped significantly t</a:t>
            </a:r>
            <a:r>
              <a:rPr lang="en-US" sz="1400">
                <a:solidFill>
                  <a:srgbClr val="292929"/>
                </a:solidFill>
              </a:rPr>
              <a:t>his year. </a:t>
            </a:r>
            <a:r>
              <a:rPr lang="en-US" sz="1400">
                <a:solidFill>
                  <a:srgbClr val="292929"/>
                </a:solidFill>
                <a:latin typeface="Proxima Nova"/>
                <a:ea typeface="Proxima Nova"/>
                <a:cs typeface="Proxima Nova"/>
                <a:sym typeface="Proxima Nova"/>
              </a:rPr>
              <a:t>Sundays were offered as a complimentary add-on to league registrations. Not officiated. </a:t>
            </a:r>
            <a:endParaRPr sz="1400">
              <a:solidFill>
                <a:srgbClr val="292929"/>
              </a:solidFill>
              <a:latin typeface="Proxima Nova"/>
              <a:ea typeface="Proxima Nova"/>
              <a:cs typeface="Proxima Nova"/>
              <a:sym typeface="Proxima Nova"/>
            </a:endParaRPr>
          </a:p>
          <a:p>
            <a:pPr indent="0" lvl="0" marL="0" rtl="0" algn="l">
              <a:lnSpc>
                <a:spcPct val="90000"/>
              </a:lnSpc>
              <a:spcBef>
                <a:spcPts val="1200"/>
              </a:spcBef>
              <a:spcAft>
                <a:spcPts val="0"/>
              </a:spcAft>
              <a:buSzPts val="1400"/>
              <a:buNone/>
            </a:pPr>
            <a:r>
              <a:rPr b="1" lang="en-US" sz="1400">
                <a:solidFill>
                  <a:srgbClr val="292929"/>
                </a:solidFill>
              </a:rPr>
              <a:t>New* </a:t>
            </a:r>
            <a:r>
              <a:rPr b="1" lang="en-US" sz="1400">
                <a:solidFill>
                  <a:srgbClr val="292929"/>
                </a:solidFill>
              </a:rPr>
              <a:t>Men’s </a:t>
            </a:r>
            <a:r>
              <a:rPr b="1" lang="en-US" sz="1400">
                <a:solidFill>
                  <a:srgbClr val="292929"/>
                </a:solidFill>
              </a:rPr>
              <a:t>Open Age Select Team</a:t>
            </a:r>
            <a:r>
              <a:rPr b="1" lang="en-US" sz="1400">
                <a:solidFill>
                  <a:srgbClr val="292929"/>
                </a:solidFill>
              </a:rPr>
              <a:t> </a:t>
            </a:r>
            <a:r>
              <a:rPr lang="en-US" sz="1400">
                <a:solidFill>
                  <a:srgbClr val="292929"/>
                </a:solidFill>
                <a:latin typeface="Proxima Nova"/>
                <a:ea typeface="Proxima Nova"/>
                <a:cs typeface="Proxima Nova"/>
                <a:sym typeface="Proxima Nova"/>
              </a:rPr>
              <a:t>-</a:t>
            </a:r>
            <a:r>
              <a:rPr lang="en-US" sz="1400">
                <a:solidFill>
                  <a:srgbClr val="292929"/>
                </a:solidFill>
              </a:rPr>
              <a:t> Select Competitive Recreational travelling team 19+. Played in friendlies with neighbouring towns and a tournament in Kinston. Of to a great start, hopeful to join a league this coming season in North Bay or Barrie.</a:t>
            </a:r>
            <a:endParaRPr sz="1400">
              <a:solidFill>
                <a:srgbClr val="292929"/>
              </a:solidFill>
              <a:latin typeface="Proxima Nova"/>
              <a:ea typeface="Proxima Nova"/>
              <a:cs typeface="Proxima Nova"/>
              <a:sym typeface="Proxima Nova"/>
            </a:endParaRPr>
          </a:p>
          <a:p>
            <a:pPr indent="0" lvl="0" marL="0" rtl="0" algn="l">
              <a:lnSpc>
                <a:spcPct val="90000"/>
              </a:lnSpc>
              <a:spcBef>
                <a:spcPts val="1200"/>
              </a:spcBef>
              <a:spcAft>
                <a:spcPts val="0"/>
              </a:spcAft>
              <a:buSzPts val="1400"/>
              <a:buNone/>
            </a:pPr>
            <a:r>
              <a:rPr b="1" lang="en-US" sz="1400">
                <a:solidFill>
                  <a:srgbClr val="292929"/>
                </a:solidFill>
              </a:rPr>
              <a:t>Carlos Tournament </a:t>
            </a:r>
            <a:r>
              <a:rPr lang="en-US" sz="1400">
                <a:solidFill>
                  <a:srgbClr val="292929"/>
                </a:solidFill>
                <a:latin typeface="Proxima Nova"/>
                <a:ea typeface="Proxima Nova"/>
                <a:cs typeface="Proxima Nova"/>
                <a:sym typeface="Proxima Nova"/>
              </a:rPr>
              <a:t>- Saturday September 14th, 7v7, Conroy Park, 2 fields, </a:t>
            </a:r>
            <a:r>
              <a:rPr lang="en-US" sz="1400">
                <a:solidFill>
                  <a:srgbClr val="292929"/>
                </a:solidFill>
              </a:rPr>
              <a:t>5</a:t>
            </a:r>
            <a:r>
              <a:rPr lang="en-US" sz="1400">
                <a:solidFill>
                  <a:srgbClr val="292929"/>
                </a:solidFill>
                <a:latin typeface="Proxima Nova"/>
                <a:ea typeface="Proxima Nova"/>
                <a:cs typeface="Proxima Nova"/>
                <a:sym typeface="Proxima Nova"/>
              </a:rPr>
              <a:t>0 players, </a:t>
            </a:r>
            <a:r>
              <a:rPr lang="en-US" sz="1400">
                <a:solidFill>
                  <a:srgbClr val="292929"/>
                </a:solidFill>
              </a:rPr>
              <a:t>5</a:t>
            </a:r>
            <a:r>
              <a:rPr lang="en-US" sz="1400">
                <a:solidFill>
                  <a:srgbClr val="292929"/>
                </a:solidFill>
                <a:latin typeface="Proxima Nova"/>
                <a:ea typeface="Proxima Nova"/>
                <a:cs typeface="Proxima Nova"/>
                <a:sym typeface="Proxima Nova"/>
              </a:rPr>
              <a:t> teams of 10.  Pizza, prizes, music</a:t>
            </a:r>
            <a:r>
              <a:rPr lang="en-US" sz="1400">
                <a:solidFill>
                  <a:srgbClr val="292929"/>
                </a:solidFill>
              </a:rPr>
              <a:t>. Smaller registration numbers and slightly less money raised but still an excellent day with great weather. (Thanks Carlos!)</a:t>
            </a:r>
            <a:r>
              <a:rPr lang="en-US" sz="1400">
                <a:solidFill>
                  <a:srgbClr val="292929"/>
                </a:solidFill>
                <a:latin typeface="Proxima Nova"/>
                <a:ea typeface="Proxima Nova"/>
                <a:cs typeface="Proxima Nova"/>
                <a:sym typeface="Proxima Nova"/>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 name="Shape 63"/>
        <p:cNvGrpSpPr/>
        <p:nvPr/>
      </p:nvGrpSpPr>
      <p:grpSpPr>
        <a:xfrm>
          <a:off x="0" y="0"/>
          <a:ext cx="0" cy="0"/>
          <a:chOff x="0" y="0"/>
          <a:chExt cx="0" cy="0"/>
        </a:xfrm>
      </p:grpSpPr>
      <p:sp>
        <p:nvSpPr>
          <p:cNvPr id="64" name="Google Shape;64;p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rtl="0" algn="l">
              <a:lnSpc>
                <a:spcPct val="100000"/>
              </a:lnSpc>
              <a:spcBef>
                <a:spcPts val="0"/>
              </a:spcBef>
              <a:spcAft>
                <a:spcPts val="0"/>
              </a:spcAft>
              <a:buSzPts val="1800"/>
              <a:buNone/>
            </a:pPr>
            <a:r>
              <a:rPr lang="en-US" sz="2400"/>
              <a:t>Welcome </a:t>
            </a:r>
            <a:endParaRPr/>
          </a:p>
        </p:txBody>
      </p:sp>
      <p:sp>
        <p:nvSpPr>
          <p:cNvPr id="65" name="Google Shape;65;p2"/>
          <p:cNvSpPr txBox="1"/>
          <p:nvPr>
            <p:ph idx="1" type="body"/>
          </p:nvPr>
        </p:nvSpPr>
        <p:spPr>
          <a:xfrm>
            <a:off x="311699" y="1290000"/>
            <a:ext cx="8520602" cy="3416400"/>
          </a:xfrm>
          <a:prstGeom prst="rect">
            <a:avLst/>
          </a:prstGeom>
          <a:noFill/>
          <a:ln>
            <a:noFill/>
          </a:ln>
        </p:spPr>
        <p:txBody>
          <a:bodyPr anchorCtr="0" anchor="t" bIns="91400" lIns="91400" spcFirstLastPara="1" rIns="91400" wrap="square" tIns="91400">
            <a:normAutofit/>
          </a:bodyPr>
          <a:lstStyle/>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Welcome to the Huntsville Soccer Club’s Virtual Annual General Meeting!</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Call to order.</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Notice was provided in accordance with our Bylaws.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Roll Call (including proxies).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Confirm that quorum (which is 10 regular members) has been met.</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We therefore have a validly constituted meeting and can proceed with tonight’s business.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First order of business: approve last year’s minutes.</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Approval of Agenda.</a:t>
            </a:r>
            <a:endParaRPr>
              <a:solidFill>
                <a:srgbClr val="292929"/>
              </a:solidFill>
            </a:endParaRPr>
          </a:p>
        </p:txBody>
      </p:sp>
      <p:pic>
        <p:nvPicPr>
          <p:cNvPr descr="Google Shape;78;p4" id="66" name="Google Shape;66;p2"/>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6" name="Shape 216"/>
        <p:cNvGrpSpPr/>
        <p:nvPr/>
      </p:nvGrpSpPr>
      <p:grpSpPr>
        <a:xfrm>
          <a:off x="0" y="0"/>
          <a:ext cx="0" cy="0"/>
          <a:chOff x="0" y="0"/>
          <a:chExt cx="0" cy="0"/>
        </a:xfrm>
      </p:grpSpPr>
      <p:sp>
        <p:nvSpPr>
          <p:cNvPr id="217" name="Google Shape;217;p19"/>
          <p:cNvSpPr txBox="1"/>
          <p:nvPr>
            <p:ph type="title"/>
          </p:nvPr>
        </p:nvSpPr>
        <p:spPr>
          <a:xfrm>
            <a:off x="413124" y="1456283"/>
            <a:ext cx="4939925" cy="3187200"/>
          </a:xfrm>
          <a:prstGeom prst="rect">
            <a:avLst/>
          </a:prstGeom>
          <a:noFill/>
          <a:ln>
            <a:noFill/>
          </a:ln>
        </p:spPr>
        <p:txBody>
          <a:bodyPr anchorCtr="0" anchor="t" bIns="91400" lIns="91400" spcFirstLastPara="1" rIns="91400" wrap="square" tIns="91400">
            <a:normAutofit/>
          </a:bodyPr>
          <a:lstStyle/>
          <a:p>
            <a:pPr indent="0" lvl="0" marL="0" rtl="0" algn="l">
              <a:lnSpc>
                <a:spcPct val="100000"/>
              </a:lnSpc>
              <a:spcBef>
                <a:spcPts val="0"/>
              </a:spcBef>
              <a:spcAft>
                <a:spcPts val="0"/>
              </a:spcAft>
              <a:buClr>
                <a:srgbClr val="000000"/>
              </a:buClr>
              <a:buSzPts val="560"/>
              <a:buNone/>
            </a:pP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4"/>
                  </a:ext>
                </a:extLst>
              </a:rPr>
              <a:t>2024 marked the </a:t>
            </a: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5"/>
                  </a:ext>
                </a:extLst>
              </a:rPr>
              <a:t>second</a:t>
            </a: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t> successful season of the Huntsville Women Only Soccer League.</a:t>
            </a: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t>The Women’s League  was made up of four teams of 12 players each, 48 registered players in total, competing weekly in a 7v7 format. </a:t>
            </a: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t>Rules and field dimensions were modified to accommodate this format.</a:t>
            </a: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b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br>
            <a:r>
              <a:rPr lang="en-US" sz="1400">
                <a:solidFill>
                  <a:srgbClr val="000000"/>
                </a:solidFill>
                <a:latin typeface="Proxima Nova"/>
                <a:ea typeface="Proxima Nova"/>
                <a:cs typeface="Proxima Nova"/>
                <a:sym typeface="Proxima Nova"/>
                <a:extLst>
                  <a:ext uri="http://customooxmlschemas.google.com/">
                    <go:slidesCustomData xmlns:go="http://customooxmlschemas.google.com/" textRoundtripDataId="6"/>
                  </a:ext>
                </a:extLst>
              </a:rPr>
              <a:t>The season was played over ten weeks with each team competing in eleven games </a:t>
            </a:r>
            <a:r>
              <a:rPr lang="en-US" sz="1400">
                <a:solidFill>
                  <a:srgbClr val="000000"/>
                </a:solidFill>
                <a:latin typeface="Proxima Nova"/>
                <a:ea typeface="Proxima Nova"/>
                <a:cs typeface="Proxima Nova"/>
                <a:sym typeface="Proxima Nova"/>
              </a:rPr>
              <a:t>and a champion crowned at the </a:t>
            </a:r>
            <a:r>
              <a:rPr lang="en-US" sz="1400">
                <a:solidFill>
                  <a:srgbClr val="000000"/>
                </a:solidFill>
                <a:latin typeface="Proxima Nova"/>
                <a:ea typeface="Proxima Nova"/>
                <a:cs typeface="Proxima Nova"/>
                <a:sym typeface="Proxima Nova"/>
              </a:rPr>
              <a:t>completion.</a:t>
            </a:r>
            <a:r>
              <a:rPr lang="en-US" sz="1400">
                <a:solidFill>
                  <a:srgbClr val="000000"/>
                </a:solidFill>
                <a:latin typeface="Proxima Nova"/>
                <a:ea typeface="Proxima Nova"/>
                <a:cs typeface="Proxima Nova"/>
                <a:sym typeface="Proxima Nova"/>
              </a:rPr>
              <a:t> </a:t>
            </a:r>
            <a:endParaRPr sz="1400">
              <a:solidFill>
                <a:srgbClr val="000000"/>
              </a:solidFill>
              <a:latin typeface="Proxima Nova"/>
              <a:ea typeface="Proxima Nova"/>
              <a:cs typeface="Proxima Nova"/>
              <a:sym typeface="Proxima Nova"/>
            </a:endParaRPr>
          </a:p>
        </p:txBody>
      </p:sp>
      <p:sp>
        <p:nvSpPr>
          <p:cNvPr id="218" name="Google Shape;218;p19"/>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00"/>
              <a:buFont typeface="Alfa Slab One"/>
              <a:buNone/>
            </a:pPr>
            <a:r>
              <a:rPr lang="en-US" sz="2400"/>
              <a:t>8</a:t>
            </a:r>
            <a:r>
              <a:rPr lang="en-US" sz="2400"/>
              <a:t>. Women’s Coordinator Report</a:t>
            </a:r>
            <a:endParaRPr sz="2400"/>
          </a:p>
        </p:txBody>
      </p:sp>
      <p:pic>
        <p:nvPicPr>
          <p:cNvPr descr="Google Shape;78;p4" id="219" name="Google Shape;219;p19"/>
          <p:cNvPicPr preferRelativeResize="0"/>
          <p:nvPr/>
        </p:nvPicPr>
        <p:blipFill rotWithShape="1">
          <a:blip r:embed="rId4">
            <a:alphaModFix/>
          </a:blip>
          <a:srcRect b="0" l="0" r="0" t="0"/>
          <a:stretch/>
        </p:blipFill>
        <p:spPr>
          <a:xfrm>
            <a:off x="7661792" y="172749"/>
            <a:ext cx="1299499" cy="1117251"/>
          </a:xfrm>
          <a:prstGeom prst="rect">
            <a:avLst/>
          </a:prstGeom>
          <a:noFill/>
          <a:ln>
            <a:noFill/>
          </a:ln>
        </p:spPr>
      </p:pic>
      <p:pic>
        <p:nvPicPr>
          <p:cNvPr id="220" name="Google Shape;220;p19"/>
          <p:cNvPicPr preferRelativeResize="0"/>
          <p:nvPr/>
        </p:nvPicPr>
        <p:blipFill>
          <a:blip r:embed="rId5">
            <a:alphaModFix/>
          </a:blip>
          <a:stretch>
            <a:fillRect/>
          </a:stretch>
        </p:blipFill>
        <p:spPr>
          <a:xfrm>
            <a:off x="5998300" y="1290000"/>
            <a:ext cx="2403428" cy="318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4" name="Shape 224"/>
        <p:cNvGrpSpPr/>
        <p:nvPr/>
      </p:nvGrpSpPr>
      <p:grpSpPr>
        <a:xfrm>
          <a:off x="0" y="0"/>
          <a:ext cx="0" cy="0"/>
          <a:chOff x="0" y="0"/>
          <a:chExt cx="0" cy="0"/>
        </a:xfrm>
      </p:grpSpPr>
      <p:sp>
        <p:nvSpPr>
          <p:cNvPr id="225" name="Google Shape;225;p20"/>
          <p:cNvSpPr txBox="1"/>
          <p:nvPr>
            <p:ph idx="1" type="body"/>
          </p:nvPr>
        </p:nvSpPr>
        <p:spPr>
          <a:xfrm>
            <a:off x="146925" y="1290000"/>
            <a:ext cx="4621500" cy="1692000"/>
          </a:xfrm>
          <a:prstGeom prst="rect">
            <a:avLst/>
          </a:prstGeom>
          <a:noFill/>
          <a:ln>
            <a:noFill/>
          </a:ln>
        </p:spPr>
        <p:txBody>
          <a:bodyPr anchorCtr="0" anchor="t" bIns="91400" lIns="91400" spcFirstLastPara="1" rIns="91400" wrap="square" tIns="91400">
            <a:normAutofit/>
          </a:bodyPr>
          <a:lstStyle/>
          <a:p>
            <a:pPr indent="-281749" lvl="0" marL="397763" rtl="0" algn="l">
              <a:lnSpc>
                <a:spcPct val="100000"/>
              </a:lnSpc>
              <a:spcBef>
                <a:spcPts val="0"/>
              </a:spcBef>
              <a:spcAft>
                <a:spcPts val="0"/>
              </a:spcAft>
              <a:buClr>
                <a:srgbClr val="14368F"/>
              </a:buClr>
              <a:buSzPts val="1218"/>
              <a:buFont typeface="Arial"/>
              <a:buChar char="•"/>
            </a:pPr>
            <a:r>
              <a:rPr lang="en-US" sz="1200">
                <a:solidFill>
                  <a:srgbClr val="000000"/>
                </a:solidFill>
                <a:latin typeface="Proxima Nova"/>
                <a:ea typeface="Proxima Nova"/>
                <a:cs typeface="Proxima Nova"/>
                <a:sym typeface="Proxima Nova"/>
              </a:rPr>
              <a:t>Through the help of HSC, we again this year, </a:t>
            </a:r>
            <a:r>
              <a:rPr lang="en-US" sz="1200">
                <a:solidFill>
                  <a:srgbClr val="000000"/>
                </a:solidFill>
              </a:rPr>
              <a:t> </a:t>
            </a:r>
            <a:r>
              <a:rPr lang="en-US" sz="1200">
                <a:solidFill>
                  <a:srgbClr val="000000"/>
                </a:solidFill>
                <a:latin typeface="Proxima Nova"/>
                <a:ea typeface="Proxima Nova"/>
                <a:cs typeface="Proxima Nova"/>
                <a:sym typeface="Proxima Nova"/>
              </a:rPr>
              <a:t>secured 4 team sponsors, all locally owned and operated busi</a:t>
            </a:r>
            <a:r>
              <a:rPr lang="en-US" sz="1200">
                <a:solidFill>
                  <a:srgbClr val="000000"/>
                </a:solidFill>
              </a:rPr>
              <a:t>ness’ </a:t>
            </a:r>
            <a:r>
              <a:rPr lang="en-US" sz="1200">
                <a:solidFill>
                  <a:srgbClr val="000000"/>
                </a:solidFill>
                <a:latin typeface="Proxima Nova"/>
                <a:ea typeface="Proxima Nova"/>
                <a:cs typeface="Proxima Nova"/>
                <a:sym typeface="Proxima Nova"/>
              </a:rPr>
              <a:t> as well as </a:t>
            </a:r>
            <a:r>
              <a:rPr lang="en-US" sz="1200">
                <a:solidFill>
                  <a:srgbClr val="000000"/>
                </a:solidFill>
              </a:rPr>
              <a:t>2 </a:t>
            </a:r>
            <a:r>
              <a:rPr lang="en-US" sz="1200">
                <a:solidFill>
                  <a:srgbClr val="000000"/>
                </a:solidFill>
                <a:latin typeface="Proxima Nova"/>
                <a:ea typeface="Proxima Nova"/>
                <a:cs typeface="Proxima Nova"/>
                <a:sym typeface="Proxima Nova"/>
              </a:rPr>
              <a:t>other</a:t>
            </a:r>
            <a:r>
              <a:rPr lang="en-US" sz="1200">
                <a:solidFill>
                  <a:srgbClr val="000000"/>
                </a:solidFill>
              </a:rPr>
              <a:t> contributors </a:t>
            </a:r>
            <a:r>
              <a:rPr lang="en-US" sz="1200">
                <a:solidFill>
                  <a:srgbClr val="000000"/>
                </a:solidFill>
                <a:latin typeface="Proxima Nova"/>
                <a:ea typeface="Proxima Nova"/>
                <a:cs typeface="Proxima Nova"/>
                <a:sym typeface="Proxima Nova"/>
              </a:rPr>
              <a:t>to help offset the cost of uniforms, prizes and the year-end champions trophy.</a:t>
            </a:r>
            <a:endParaRPr sz="1200">
              <a:solidFill>
                <a:srgbClr val="000000"/>
              </a:solidFill>
              <a:latin typeface="Proxima Nova"/>
              <a:ea typeface="Proxima Nova"/>
              <a:cs typeface="Proxima Nova"/>
              <a:sym typeface="Proxima Nova"/>
            </a:endParaRPr>
          </a:p>
          <a:p>
            <a:pPr indent="-281748" lvl="0" marL="397762" rtl="0" algn="l">
              <a:lnSpc>
                <a:spcPct val="100000"/>
              </a:lnSpc>
              <a:spcBef>
                <a:spcPts val="1200"/>
              </a:spcBef>
              <a:spcAft>
                <a:spcPts val="0"/>
              </a:spcAft>
              <a:buClr>
                <a:srgbClr val="14368F"/>
              </a:buClr>
              <a:buSzPts val="1218"/>
              <a:buFont typeface="Arial"/>
              <a:buChar char="•"/>
            </a:pPr>
            <a:r>
              <a:rPr lang="en-US" sz="1200">
                <a:solidFill>
                  <a:srgbClr val="000000"/>
                </a:solidFill>
              </a:rPr>
              <a:t>A s</a:t>
            </a:r>
            <a:r>
              <a:rPr lang="en-US" sz="1200">
                <a:solidFill>
                  <a:srgbClr val="000000"/>
                </a:solidFill>
                <a:latin typeface="Proxima Nova"/>
                <a:ea typeface="Proxima Nova"/>
                <a:cs typeface="Proxima Nova"/>
                <a:sym typeface="Proxima Nova"/>
              </a:rPr>
              <a:t>uggestions for improvement is </a:t>
            </a:r>
            <a:r>
              <a:rPr lang="en-US" sz="1200">
                <a:solidFill>
                  <a:srgbClr val="000000"/>
                </a:solidFill>
              </a:rPr>
              <a:t>altering field </a:t>
            </a:r>
            <a:r>
              <a:rPr lang="en-US" sz="1200">
                <a:solidFill>
                  <a:srgbClr val="000000"/>
                </a:solidFill>
              </a:rPr>
              <a:t>dimensions</a:t>
            </a:r>
            <a:r>
              <a:rPr lang="en-US" sz="1200">
                <a:solidFill>
                  <a:srgbClr val="000000"/>
                </a:solidFill>
              </a:rPr>
              <a:t> to make the pitch larger in hopes that this will minimize the rash of contact injuries we saw this year.</a:t>
            </a:r>
            <a:endParaRPr sz="1200">
              <a:solidFill>
                <a:srgbClr val="000000"/>
              </a:solidFill>
              <a:latin typeface="Proxima Nova"/>
              <a:ea typeface="Proxima Nova"/>
              <a:cs typeface="Proxima Nova"/>
              <a:sym typeface="Proxima Nova"/>
            </a:endParaRPr>
          </a:p>
        </p:txBody>
      </p:sp>
      <p:pic>
        <p:nvPicPr>
          <p:cNvPr descr="Google Shape;78;p4" id="226" name="Google Shape;226;p2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227" name="Google Shape;227;p20"/>
          <p:cNvSpPr txBox="1"/>
          <p:nvPr/>
        </p:nvSpPr>
        <p:spPr>
          <a:xfrm>
            <a:off x="4522500" y="1290000"/>
            <a:ext cx="4621500" cy="1821900"/>
          </a:xfrm>
          <a:prstGeom prst="rect">
            <a:avLst/>
          </a:prstGeom>
          <a:noFill/>
          <a:ln>
            <a:noFill/>
          </a:ln>
        </p:spPr>
        <p:txBody>
          <a:bodyPr anchorCtr="0" anchor="t" bIns="91425" lIns="91425" spcFirstLastPara="1" rIns="91425" wrap="square" tIns="91425">
            <a:spAutoFit/>
          </a:bodyPr>
          <a:lstStyle/>
          <a:p>
            <a:pPr indent="-281748" lvl="0" marL="397762" rtl="0" algn="l">
              <a:spcBef>
                <a:spcPts val="1200"/>
              </a:spcBef>
              <a:spcAft>
                <a:spcPts val="0"/>
              </a:spcAft>
              <a:buClr>
                <a:srgbClr val="14368F"/>
              </a:buClr>
              <a:buSzPts val="1218"/>
              <a:buFont typeface="Arial"/>
              <a:buChar char="•"/>
            </a:pPr>
            <a:r>
              <a:rPr lang="en-US" sz="1200">
                <a:latin typeface="Proxima Nova"/>
                <a:ea typeface="Proxima Nova"/>
                <a:cs typeface="Proxima Nova"/>
                <a:sym typeface="Proxima Nova"/>
              </a:rPr>
              <a:t>Huntsville FC est. 2016, made up of advanced adult female players, continued their successful run. Weekly training throughout the winter and summer months proves highly beneficial to the overall improvement of skill level and team comradery.</a:t>
            </a:r>
            <a:endParaRPr sz="1200">
              <a:latin typeface="Proxima Nova"/>
              <a:ea typeface="Proxima Nova"/>
              <a:cs typeface="Proxima Nova"/>
              <a:sym typeface="Proxima Nova"/>
            </a:endParaRPr>
          </a:p>
          <a:p>
            <a:pPr indent="-281748" lvl="0" marL="397762" rtl="0" algn="l">
              <a:spcBef>
                <a:spcPts val="1200"/>
              </a:spcBef>
              <a:spcAft>
                <a:spcPts val="1200"/>
              </a:spcAft>
              <a:buClr>
                <a:srgbClr val="14368F"/>
              </a:buClr>
              <a:buSzPts val="1218"/>
              <a:buFont typeface="Arial"/>
              <a:buChar char="•"/>
            </a:pPr>
            <a:r>
              <a:rPr lang="en-US" sz="1200">
                <a:latin typeface="Proxima Nova"/>
                <a:ea typeface="Proxima Nova"/>
                <a:cs typeface="Proxima Nova"/>
                <a:sym typeface="Proxima Nova"/>
              </a:rPr>
              <a:t>The Women’s Coordinator provides a ‘voice’ for our female members and all have been encouraged to contribute their thoughts and suggestions through me, for action by HSC.</a:t>
            </a:r>
            <a:endParaRPr/>
          </a:p>
        </p:txBody>
      </p:sp>
      <p:pic>
        <p:nvPicPr>
          <p:cNvPr id="228" name="Google Shape;228;p20"/>
          <p:cNvPicPr preferRelativeResize="0"/>
          <p:nvPr/>
        </p:nvPicPr>
        <p:blipFill>
          <a:blip r:embed="rId4">
            <a:alphaModFix/>
          </a:blip>
          <a:stretch>
            <a:fillRect/>
          </a:stretch>
        </p:blipFill>
        <p:spPr>
          <a:xfrm>
            <a:off x="2060750" y="3111900"/>
            <a:ext cx="5022500" cy="2031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2" name="Shape 232"/>
        <p:cNvGrpSpPr/>
        <p:nvPr/>
      </p:nvGrpSpPr>
      <p:grpSpPr>
        <a:xfrm>
          <a:off x="0" y="0"/>
          <a:ext cx="0" cy="0"/>
          <a:chOff x="0" y="0"/>
          <a:chExt cx="0" cy="0"/>
        </a:xfrm>
      </p:grpSpPr>
      <p:sp>
        <p:nvSpPr>
          <p:cNvPr id="233" name="Google Shape;233;p21"/>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a:t>
            </a:r>
            <a:endParaRPr sz="2400"/>
          </a:p>
        </p:txBody>
      </p:sp>
      <p:sp>
        <p:nvSpPr>
          <p:cNvPr id="234" name="Google Shape;234;p21"/>
          <p:cNvSpPr txBox="1"/>
          <p:nvPr>
            <p:ph idx="1" type="body"/>
          </p:nvPr>
        </p:nvSpPr>
        <p:spPr>
          <a:xfrm>
            <a:off x="603174" y="943183"/>
            <a:ext cx="4752000" cy="10974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rgbClr val="666666"/>
              </a:buClr>
              <a:buSzPts val="1400"/>
              <a:buFont typeface="Proxima Nova"/>
              <a:buNone/>
            </a:pPr>
            <a:r>
              <a:rPr b="1" lang="en-US" sz="1400">
                <a:solidFill>
                  <a:srgbClr val="000000"/>
                </a:solidFill>
                <a:latin typeface="Proxima Nova"/>
                <a:ea typeface="Proxima Nova"/>
                <a:cs typeface="Proxima Nova"/>
                <a:sym typeface="Proxima Nova"/>
              </a:rPr>
              <a:t>In 2024, the Huntsville Soccer Club had a total of 13 Match Officials who were either returning from last season or newly signed up through the online Ontario          </a:t>
            </a:r>
            <a:endParaRPr b="1" sz="1400">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666666"/>
              </a:buClr>
              <a:buSzPts val="1400"/>
              <a:buFont typeface="Proxima Nova"/>
              <a:buNone/>
            </a:pPr>
            <a:r>
              <a:rPr b="1" lang="en-US" sz="1400">
                <a:solidFill>
                  <a:srgbClr val="000000"/>
                </a:solidFill>
              </a:rPr>
              <a:t>                                </a:t>
            </a:r>
            <a:r>
              <a:rPr b="1" lang="en-US" sz="1400">
                <a:solidFill>
                  <a:srgbClr val="000000"/>
                </a:solidFill>
                <a:latin typeface="Proxima Nova"/>
                <a:ea typeface="Proxima Nova"/>
                <a:cs typeface="Proxima Nova"/>
                <a:sym typeface="Proxima Nova"/>
              </a:rPr>
              <a:t>Soccer Association Referee Course.</a:t>
            </a:r>
            <a:endParaRPr>
              <a:latin typeface="Proxima Nova"/>
              <a:ea typeface="Proxima Nova"/>
              <a:cs typeface="Proxima Nova"/>
              <a:sym typeface="Proxima Nova"/>
            </a:endParaRPr>
          </a:p>
        </p:txBody>
      </p:sp>
      <p:pic>
        <p:nvPicPr>
          <p:cNvPr descr="Google Shape;179;g27d80c27c8c_1_27" id="235" name="Google Shape;235;p21"/>
          <p:cNvPicPr preferRelativeResize="0"/>
          <p:nvPr/>
        </p:nvPicPr>
        <p:blipFill rotWithShape="1">
          <a:blip r:embed="rId3">
            <a:alphaModFix/>
          </a:blip>
          <a:srcRect b="0" l="0" r="0" t="0"/>
          <a:stretch/>
        </p:blipFill>
        <p:spPr>
          <a:xfrm>
            <a:off x="7176799" y="36499"/>
            <a:ext cx="1967201" cy="1097350"/>
          </a:xfrm>
          <a:prstGeom prst="rect">
            <a:avLst/>
          </a:prstGeom>
          <a:noFill/>
          <a:ln>
            <a:noFill/>
          </a:ln>
        </p:spPr>
      </p:pic>
      <p:sp>
        <p:nvSpPr>
          <p:cNvPr id="236" name="Google Shape;236;p21"/>
          <p:cNvSpPr txBox="1"/>
          <p:nvPr/>
        </p:nvSpPr>
        <p:spPr>
          <a:xfrm>
            <a:off x="1574221" y="2279913"/>
            <a:ext cx="4245554" cy="2535927"/>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Our soccer season ran from May 20th to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lang="en-US">
                <a:latin typeface="Proxima Nova"/>
                <a:ea typeface="Proxima Nova"/>
                <a:cs typeface="Proxima Nova"/>
                <a:sym typeface="Proxima Nova"/>
              </a:rPr>
              <a:t>August 25</a:t>
            </a:r>
            <a:r>
              <a:rPr b="0" i="0" lang="en-US" sz="1400" u="none" cap="none" strike="noStrike">
                <a:solidFill>
                  <a:srgbClr val="000000"/>
                </a:solidFill>
                <a:latin typeface="Proxima Nova"/>
                <a:ea typeface="Proxima Nova"/>
                <a:cs typeface="Proxima Nova"/>
                <a:sym typeface="Proxima Nova"/>
              </a:rPr>
              <a:t>th, 2024 with a total of 196 games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including the popular House League Soccer Day,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the Carlos Burmeister Invitational tournament and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HDSA U8 Festival.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In addition to this total, are 82 competitive games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for Muskoka United Football Club, a continued collaboration between Huntsville and Bracebridge.</a:t>
            </a:r>
            <a:endParaRPr b="0" i="0" sz="1400" u="none" cap="none" strike="noStrike">
              <a:solidFill>
                <a:srgbClr val="000000"/>
              </a:solidFill>
              <a:latin typeface="Proxima Nova"/>
              <a:ea typeface="Proxima Nova"/>
              <a:cs typeface="Proxima Nova"/>
              <a:sym typeface="Proxima Nova"/>
            </a:endParaRPr>
          </a:p>
        </p:txBody>
      </p:sp>
      <p:sp>
        <p:nvSpPr>
          <p:cNvPr id="237" name="Google Shape;237;p21"/>
          <p:cNvSpPr txBox="1"/>
          <p:nvPr/>
        </p:nvSpPr>
        <p:spPr>
          <a:xfrm>
            <a:off x="6126425" y="4032175"/>
            <a:ext cx="2571900" cy="5541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Match Officials at Conroy Park</a:t>
            </a:r>
            <a:endParaRPr i="1" sz="1200">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200"/>
              <a:buFont typeface="Proxima Nova"/>
              <a:buNone/>
            </a:pPr>
            <a:r>
              <a:rPr b="0" i="1" lang="en-US" sz="1200" u="none" cap="none" strike="noStrike">
                <a:solidFill>
                  <a:srgbClr val="000000"/>
                </a:solidFill>
                <a:latin typeface="Proxima Nova"/>
                <a:ea typeface="Proxima Nova"/>
                <a:cs typeface="Proxima Nova"/>
                <a:sym typeface="Proxima Nova"/>
              </a:rPr>
              <a:t>Jez Bell, Mike Hill &amp; Glen Duffield</a:t>
            </a:r>
            <a:endParaRPr b="0" i="0" sz="1400" u="none" cap="none" strike="noStrike">
              <a:solidFill>
                <a:srgbClr val="000000"/>
              </a:solidFill>
              <a:latin typeface="Proxima Nova"/>
              <a:ea typeface="Proxima Nova"/>
              <a:cs typeface="Proxima Nova"/>
              <a:sym typeface="Proxima Nova"/>
            </a:endParaRPr>
          </a:p>
        </p:txBody>
      </p:sp>
      <p:pic>
        <p:nvPicPr>
          <p:cNvPr id="238" name="Google Shape;238;p21"/>
          <p:cNvPicPr preferRelativeResize="0"/>
          <p:nvPr/>
        </p:nvPicPr>
        <p:blipFill>
          <a:blip r:embed="rId4">
            <a:alphaModFix/>
          </a:blip>
          <a:stretch>
            <a:fillRect/>
          </a:stretch>
        </p:blipFill>
        <p:spPr>
          <a:xfrm>
            <a:off x="5570675" y="1286250"/>
            <a:ext cx="3420925" cy="2745924"/>
          </a:xfrm>
          <a:prstGeom prst="rect">
            <a:avLst/>
          </a:prstGeom>
          <a:noFill/>
          <a:ln cap="flat" cmpd="sng" w="38100">
            <a:solidFill>
              <a:srgbClr val="FF0000"/>
            </a:solidFill>
            <a:prstDash val="solid"/>
            <a:round/>
            <a:headEnd len="sm" w="sm" type="none"/>
            <a:tailEnd len="sm" w="sm" type="none"/>
          </a:ln>
        </p:spPr>
      </p:pic>
      <p:pic>
        <p:nvPicPr>
          <p:cNvPr id="239" name="Google Shape;239;p21"/>
          <p:cNvPicPr preferRelativeResize="0"/>
          <p:nvPr/>
        </p:nvPicPr>
        <p:blipFill>
          <a:blip r:embed="rId5">
            <a:alphaModFix/>
          </a:blip>
          <a:stretch>
            <a:fillRect/>
          </a:stretch>
        </p:blipFill>
        <p:spPr>
          <a:xfrm>
            <a:off x="141950" y="1846425"/>
            <a:ext cx="1432275" cy="3151764"/>
          </a:xfrm>
          <a:prstGeom prst="rect">
            <a:avLst/>
          </a:prstGeom>
          <a:noFill/>
          <a:ln cap="flat" cmpd="sng" w="28575">
            <a:solidFill>
              <a:srgbClr val="FF5722"/>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3" name="Shape 243"/>
        <p:cNvGrpSpPr/>
        <p:nvPr/>
      </p:nvGrpSpPr>
      <p:grpSpPr>
        <a:xfrm>
          <a:off x="0" y="0"/>
          <a:ext cx="0" cy="0"/>
          <a:chOff x="0" y="0"/>
          <a:chExt cx="0" cy="0"/>
        </a:xfrm>
      </p:grpSpPr>
      <p:sp>
        <p:nvSpPr>
          <p:cNvPr id="244" name="Google Shape;244;p22"/>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 (cont’d)</a:t>
            </a:r>
            <a:endParaRPr sz="2400"/>
          </a:p>
        </p:txBody>
      </p:sp>
      <p:sp>
        <p:nvSpPr>
          <p:cNvPr id="245" name="Google Shape;245;p22"/>
          <p:cNvSpPr txBox="1"/>
          <p:nvPr>
            <p:ph idx="1" type="body"/>
          </p:nvPr>
        </p:nvSpPr>
        <p:spPr>
          <a:xfrm>
            <a:off x="2188425" y="1170125"/>
            <a:ext cx="3334200" cy="10593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400"/>
              <a:buNone/>
            </a:pPr>
            <a:r>
              <a:rPr lang="en-US" sz="1400">
                <a:solidFill>
                  <a:srgbClr val="000000"/>
                </a:solidFill>
                <a:latin typeface="Proxima Nova"/>
                <a:ea typeface="Proxima Nova"/>
                <a:cs typeface="Proxima Nova"/>
                <a:sym typeface="Proxima Nova"/>
              </a:rPr>
              <a:t>We were extremely successful in filling our match official assignments for 2024</a:t>
            </a:r>
            <a:endParaRPr sz="1400">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rPr>
              <a:t>       </a:t>
            </a:r>
            <a:r>
              <a:rPr b="1" lang="en-US" sz="1400">
                <a:solidFill>
                  <a:srgbClr val="000000"/>
                </a:solidFill>
              </a:rPr>
              <a:t>(Ref and A/R’s, a rate of 98.7%)</a:t>
            </a:r>
            <a:endParaRPr b="1" sz="1400"/>
          </a:p>
        </p:txBody>
      </p:sp>
      <p:pic>
        <p:nvPicPr>
          <p:cNvPr descr="Google Shape;190;g27d80c2814c_0_0" id="246" name="Google Shape;246;p22"/>
          <p:cNvPicPr preferRelativeResize="0"/>
          <p:nvPr/>
        </p:nvPicPr>
        <p:blipFill rotWithShape="1">
          <a:blip r:embed="rId3">
            <a:alphaModFix/>
          </a:blip>
          <a:srcRect b="0" l="0" r="0" t="0"/>
          <a:stretch/>
        </p:blipFill>
        <p:spPr>
          <a:xfrm>
            <a:off x="7484524" y="67472"/>
            <a:ext cx="1347777" cy="1059302"/>
          </a:xfrm>
          <a:prstGeom prst="rect">
            <a:avLst/>
          </a:prstGeom>
          <a:noFill/>
          <a:ln>
            <a:noFill/>
          </a:ln>
        </p:spPr>
      </p:pic>
      <p:sp>
        <p:nvSpPr>
          <p:cNvPr id="247" name="Google Shape;247;p22"/>
          <p:cNvSpPr txBox="1"/>
          <p:nvPr/>
        </p:nvSpPr>
        <p:spPr>
          <a:xfrm>
            <a:off x="1999775" y="2229425"/>
            <a:ext cx="3656100" cy="1545300"/>
          </a:xfrm>
          <a:prstGeom prst="rect">
            <a:avLst/>
          </a:prstGeom>
          <a:noFill/>
          <a:ln>
            <a:noFill/>
          </a:ln>
        </p:spPr>
        <p:txBody>
          <a:bodyPr anchorCtr="0" anchor="t" bIns="91400" lIns="91400" spcFirstLastPara="1" rIns="91400" wrap="square" tIns="91400">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rgbClr val="000000"/>
                </a:solidFill>
                <a:latin typeface="Proxima Nova"/>
                <a:ea typeface="Proxima Nova"/>
                <a:cs typeface="Proxima Nova"/>
                <a:sym typeface="Proxima Nova"/>
              </a:rPr>
              <a:t>Huntsville SC is always interested in bringing along new referees through our in-house mentor program, please contact us through our website to register for 2025.</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15000"/>
              </a:lnSpc>
              <a:spcBef>
                <a:spcPts val="1200"/>
              </a:spcBef>
              <a:spcAft>
                <a:spcPts val="0"/>
              </a:spcAft>
              <a:buClr>
                <a:srgbClr val="000000"/>
              </a:buClr>
              <a:buSzPts val="1400"/>
              <a:buFont typeface="Arial"/>
              <a:buNone/>
            </a:pPr>
            <a:r>
              <a:t/>
            </a:r>
            <a:endParaRPr b="1">
              <a:latin typeface="Proxima Nova"/>
              <a:ea typeface="Proxima Nova"/>
              <a:cs typeface="Proxima Nova"/>
              <a:sym typeface="Proxima Nova"/>
            </a:endParaRPr>
          </a:p>
        </p:txBody>
      </p:sp>
      <p:pic>
        <p:nvPicPr>
          <p:cNvPr id="248" name="Google Shape;248;p22"/>
          <p:cNvPicPr preferRelativeResize="0"/>
          <p:nvPr/>
        </p:nvPicPr>
        <p:blipFill>
          <a:blip r:embed="rId4">
            <a:alphaModFix/>
          </a:blip>
          <a:stretch>
            <a:fillRect/>
          </a:stretch>
        </p:blipFill>
        <p:spPr>
          <a:xfrm>
            <a:off x="152400" y="1170125"/>
            <a:ext cx="1797800" cy="3237775"/>
          </a:xfrm>
          <a:prstGeom prst="rect">
            <a:avLst/>
          </a:prstGeom>
          <a:noFill/>
          <a:ln cap="flat" cmpd="sng" w="38100">
            <a:solidFill>
              <a:srgbClr val="4285F4"/>
            </a:solidFill>
            <a:prstDash val="solid"/>
            <a:round/>
            <a:headEnd len="sm" w="sm" type="none"/>
            <a:tailEnd len="sm" w="sm" type="none"/>
          </a:ln>
        </p:spPr>
      </p:pic>
      <p:pic>
        <p:nvPicPr>
          <p:cNvPr id="249" name="Google Shape;249;p22"/>
          <p:cNvPicPr preferRelativeResize="0"/>
          <p:nvPr/>
        </p:nvPicPr>
        <p:blipFill>
          <a:blip r:embed="rId5">
            <a:alphaModFix/>
          </a:blip>
          <a:stretch>
            <a:fillRect/>
          </a:stretch>
        </p:blipFill>
        <p:spPr>
          <a:xfrm>
            <a:off x="5705438" y="1694975"/>
            <a:ext cx="3334199" cy="2347396"/>
          </a:xfrm>
          <a:prstGeom prst="rect">
            <a:avLst/>
          </a:prstGeom>
          <a:noFill/>
          <a:ln cap="flat" cmpd="sng" w="38100">
            <a:solidFill>
              <a:srgbClr val="4285F4"/>
            </a:solidFill>
            <a:prstDash val="solid"/>
            <a:round/>
            <a:headEnd len="sm" w="sm" type="none"/>
            <a:tailEnd len="sm" w="sm" type="none"/>
          </a:ln>
        </p:spPr>
      </p:pic>
      <p:sp>
        <p:nvSpPr>
          <p:cNvPr id="250" name="Google Shape;250;p22"/>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a:latin typeface="Proxima Nova"/>
                <a:ea typeface="Proxima Nova"/>
                <a:cs typeface="Proxima Nova"/>
                <a:sym typeface="Proxima Nova"/>
              </a:rPr>
              <a:t> </a:t>
            </a:r>
            <a:endParaRPr/>
          </a:p>
        </p:txBody>
      </p:sp>
      <p:sp>
        <p:nvSpPr>
          <p:cNvPr id="251" name="Google Shape;251;p22"/>
          <p:cNvSpPr txBox="1"/>
          <p:nvPr/>
        </p:nvSpPr>
        <p:spPr>
          <a:xfrm>
            <a:off x="-114350" y="4407900"/>
            <a:ext cx="2331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New </a:t>
            </a:r>
            <a:r>
              <a:rPr i="1" lang="en-US" sz="1200">
                <a:latin typeface="Proxima Nova"/>
                <a:ea typeface="Proxima Nova"/>
                <a:cs typeface="Proxima Nova"/>
                <a:sym typeface="Proxima Nova"/>
              </a:rPr>
              <a:t>Match Official</a:t>
            </a:r>
            <a:endParaRPr i="1" sz="1200">
              <a:latin typeface="Proxima Nova"/>
              <a:ea typeface="Proxima Nova"/>
              <a:cs typeface="Proxima Nova"/>
              <a:sym typeface="Proxima Nova"/>
            </a:endParaRPr>
          </a:p>
          <a:p>
            <a:pPr indent="0" lvl="0" marL="0" rtl="0" algn="ctr">
              <a:spcBef>
                <a:spcPts val="0"/>
              </a:spcBef>
              <a:spcAft>
                <a:spcPts val="0"/>
              </a:spcAft>
              <a:buNone/>
            </a:pPr>
            <a:r>
              <a:rPr i="1" lang="en-US" sz="1200">
                <a:latin typeface="Proxima Nova"/>
                <a:ea typeface="Proxima Nova"/>
                <a:cs typeface="Proxima Nova"/>
                <a:sym typeface="Proxima Nova"/>
              </a:rPr>
              <a:t>Steve Abouldahab</a:t>
            </a:r>
            <a:endParaRPr/>
          </a:p>
        </p:txBody>
      </p:sp>
      <p:sp>
        <p:nvSpPr>
          <p:cNvPr id="252" name="Google Shape;252;p22"/>
          <p:cNvSpPr txBox="1"/>
          <p:nvPr/>
        </p:nvSpPr>
        <p:spPr>
          <a:xfrm>
            <a:off x="6410438" y="4042375"/>
            <a:ext cx="192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in game analysis</a:t>
            </a:r>
            <a:endParaRPr i="1" sz="1200">
              <a:latin typeface="Proxima Nova"/>
              <a:ea typeface="Proxima Nova"/>
              <a:cs typeface="Proxima Nova"/>
              <a:sym typeface="Proxima Nova"/>
            </a:endParaRPr>
          </a:p>
          <a:p>
            <a:pPr indent="0" lvl="0" marL="0" rtl="0" algn="ctr">
              <a:spcBef>
                <a:spcPts val="0"/>
              </a:spcBef>
              <a:spcAft>
                <a:spcPts val="0"/>
              </a:spcAft>
              <a:buNone/>
            </a:pPr>
            <a:r>
              <a:rPr i="1" lang="en-US" sz="1200">
                <a:latin typeface="Proxima Nova"/>
                <a:ea typeface="Proxima Nova"/>
                <a:cs typeface="Proxima Nova"/>
                <a:sym typeface="Proxima Nova"/>
              </a:rPr>
              <a:t>Jez Bell &amp; Marlon Jordan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6" name="Shape 256"/>
        <p:cNvGrpSpPr/>
        <p:nvPr/>
      </p:nvGrpSpPr>
      <p:grpSpPr>
        <a:xfrm>
          <a:off x="0" y="0"/>
          <a:ext cx="0" cy="0"/>
          <a:chOff x="0" y="0"/>
          <a:chExt cx="0" cy="0"/>
        </a:xfrm>
      </p:grpSpPr>
      <p:sp>
        <p:nvSpPr>
          <p:cNvPr id="257" name="Google Shape;257;g30ba7e0d3e7_2_0"/>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9</a:t>
            </a:r>
            <a:r>
              <a:rPr lang="en-US" sz="2400"/>
              <a:t>. Head Referee Report (cont’d)</a:t>
            </a:r>
            <a:endParaRPr sz="2400"/>
          </a:p>
        </p:txBody>
      </p:sp>
      <p:pic>
        <p:nvPicPr>
          <p:cNvPr descr="Google Shape;190;g27d80c2814c_0_0" id="258" name="Google Shape;258;g30ba7e0d3e7_2_0"/>
          <p:cNvPicPr preferRelativeResize="0"/>
          <p:nvPr/>
        </p:nvPicPr>
        <p:blipFill rotWithShape="1">
          <a:blip r:embed="rId3">
            <a:alphaModFix/>
          </a:blip>
          <a:srcRect b="0" l="0" r="0" t="0"/>
          <a:stretch/>
        </p:blipFill>
        <p:spPr>
          <a:xfrm>
            <a:off x="7484524" y="67472"/>
            <a:ext cx="1347778" cy="1059302"/>
          </a:xfrm>
          <a:prstGeom prst="rect">
            <a:avLst/>
          </a:prstGeom>
          <a:noFill/>
          <a:ln>
            <a:noFill/>
          </a:ln>
        </p:spPr>
      </p:pic>
      <p:sp>
        <p:nvSpPr>
          <p:cNvPr id="259" name="Google Shape;259;g30ba7e0d3e7_2_0"/>
          <p:cNvSpPr txBox="1"/>
          <p:nvPr/>
        </p:nvSpPr>
        <p:spPr>
          <a:xfrm>
            <a:off x="5298250" y="1274225"/>
            <a:ext cx="3534000" cy="3719400"/>
          </a:xfrm>
          <a:prstGeom prst="rect">
            <a:avLst/>
          </a:prstGeom>
          <a:noFill/>
          <a:ln>
            <a:noFill/>
          </a:ln>
        </p:spPr>
        <p:txBody>
          <a:bodyPr anchorCtr="0" anchor="t" bIns="91400" lIns="91400" spcFirstLastPara="1" rIns="91400" wrap="square" tIns="91400">
            <a:spAutoFit/>
          </a:bodyPr>
          <a:lstStyle/>
          <a:p>
            <a:pPr indent="0" lvl="0" marL="0" marR="0" rtl="0" algn="ctr">
              <a:lnSpc>
                <a:spcPct val="115000"/>
              </a:lnSpc>
              <a:spcBef>
                <a:spcPts val="1200"/>
              </a:spcBef>
              <a:spcAft>
                <a:spcPts val="0"/>
              </a:spcAft>
              <a:buClr>
                <a:srgbClr val="000000"/>
              </a:buClr>
              <a:buSzPts val="1400"/>
              <a:buFont typeface="Arial"/>
              <a:buNone/>
            </a:pPr>
            <a:r>
              <a:rPr b="1" lang="en-US" sz="1600">
                <a:latin typeface="Proxima Nova"/>
                <a:ea typeface="Proxima Nova"/>
                <a:cs typeface="Proxima Nova"/>
                <a:sym typeface="Proxima Nova"/>
              </a:rPr>
              <a:t>P</a:t>
            </a:r>
            <a:r>
              <a:rPr b="1" lang="en-US" sz="1600">
                <a:latin typeface="Proxima Nova"/>
                <a:ea typeface="Proxima Nova"/>
                <a:cs typeface="Proxima Nova"/>
                <a:sym typeface="Proxima Nova"/>
              </a:rPr>
              <a:t>ollington Field</a:t>
            </a:r>
            <a:endParaRPr b="1" sz="1600">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In August 2024, </a:t>
            </a:r>
            <a:r>
              <a:rPr lang="en-US" sz="1450">
                <a:solidFill>
                  <a:srgbClr val="404040"/>
                </a:solidFill>
                <a:highlight>
                  <a:srgbClr val="FFFFFF"/>
                </a:highlight>
                <a:latin typeface="Proxima Nova"/>
                <a:ea typeface="Proxima Nova"/>
                <a:cs typeface="Proxima Nova"/>
                <a:sym typeface="Proxima Nova"/>
              </a:rPr>
              <a:t>the new sign was installed at the McCulley Robertson North Fields in memory and to honour our late friend and former match official, Graham Pollington.</a:t>
            </a:r>
            <a:endParaRPr sz="1450">
              <a:solidFill>
                <a:srgbClr val="404040"/>
              </a:solidFill>
              <a:highlight>
                <a:srgbClr val="FFFFFF"/>
              </a:highlight>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The official celebration and grand opening of Pollington Field will be held at a later date (likely in the spring of 2025), so we can enjoy a game of football in his honour afterwards.</a:t>
            </a:r>
            <a:endParaRPr sz="1450">
              <a:solidFill>
                <a:srgbClr val="404040"/>
              </a:solidFill>
              <a:highlight>
                <a:srgbClr val="FFFFFF"/>
              </a:highlight>
              <a:latin typeface="Proxima Nova"/>
              <a:ea typeface="Proxima Nova"/>
              <a:cs typeface="Proxima Nova"/>
              <a:sym typeface="Proxima Nova"/>
            </a:endParaRPr>
          </a:p>
          <a:p>
            <a:pPr indent="0" lvl="0" marL="0" marR="0" rtl="0" algn="ctr">
              <a:lnSpc>
                <a:spcPct val="115000"/>
              </a:lnSpc>
              <a:spcBef>
                <a:spcPts val="1200"/>
              </a:spcBef>
              <a:spcAft>
                <a:spcPts val="0"/>
              </a:spcAft>
              <a:buClr>
                <a:srgbClr val="000000"/>
              </a:buClr>
              <a:buSzPts val="1400"/>
              <a:buFont typeface="Arial"/>
              <a:buNone/>
            </a:pPr>
            <a:r>
              <a:rPr lang="en-US" sz="1450">
                <a:solidFill>
                  <a:srgbClr val="404040"/>
                </a:solidFill>
                <a:highlight>
                  <a:srgbClr val="FFFFFF"/>
                </a:highlight>
                <a:latin typeface="Proxima Nova"/>
                <a:ea typeface="Proxima Nova"/>
                <a:cs typeface="Proxima Nova"/>
                <a:sym typeface="Proxima Nova"/>
              </a:rPr>
              <a:t>RIP Graham, YNWA…….</a:t>
            </a:r>
            <a:endParaRPr sz="1450">
              <a:solidFill>
                <a:srgbClr val="404040"/>
              </a:solidFill>
              <a:highlight>
                <a:srgbClr val="FFFFFF"/>
              </a:highlight>
              <a:latin typeface="Proxima Nova"/>
              <a:ea typeface="Proxima Nova"/>
              <a:cs typeface="Proxima Nova"/>
              <a:sym typeface="Proxima Nova"/>
            </a:endParaRPr>
          </a:p>
        </p:txBody>
      </p:sp>
      <p:pic>
        <p:nvPicPr>
          <p:cNvPr id="260" name="Google Shape;260;g30ba7e0d3e7_2_0"/>
          <p:cNvPicPr preferRelativeResize="0"/>
          <p:nvPr/>
        </p:nvPicPr>
        <p:blipFill>
          <a:blip r:embed="rId4">
            <a:alphaModFix/>
          </a:blip>
          <a:stretch>
            <a:fillRect/>
          </a:stretch>
        </p:blipFill>
        <p:spPr>
          <a:xfrm>
            <a:off x="844550" y="1530325"/>
            <a:ext cx="3978702" cy="2984027"/>
          </a:xfrm>
          <a:prstGeom prst="rect">
            <a:avLst/>
          </a:prstGeom>
          <a:noFill/>
          <a:ln cap="flat" cmpd="sng" w="38100">
            <a:solidFill>
              <a:srgbClr val="FF0000"/>
            </a:solidFill>
            <a:prstDash val="solid"/>
            <a:round/>
            <a:headEnd len="sm" w="sm" type="none"/>
            <a:tailEnd len="sm" w="sm" type="none"/>
          </a:ln>
        </p:spPr>
      </p:pic>
      <p:sp>
        <p:nvSpPr>
          <p:cNvPr id="261" name="Google Shape;261;g30ba7e0d3e7_2_0"/>
          <p:cNvSpPr txBox="1"/>
          <p:nvPr/>
        </p:nvSpPr>
        <p:spPr>
          <a:xfrm>
            <a:off x="950648" y="4589400"/>
            <a:ext cx="3766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200">
                <a:latin typeface="Proxima Nova"/>
                <a:ea typeface="Proxima Nova"/>
                <a:cs typeface="Proxima Nova"/>
                <a:sym typeface="Proxima Nova"/>
              </a:rPr>
              <a:t>Fellow Referees Jez, Glen &amp; Mike pay tribute to our friend, Graham Pollington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5" name="Shape 265"/>
        <p:cNvGrpSpPr/>
        <p:nvPr/>
      </p:nvGrpSpPr>
      <p:grpSpPr>
        <a:xfrm>
          <a:off x="0" y="0"/>
          <a:ext cx="0" cy="0"/>
          <a:chOff x="0" y="0"/>
          <a:chExt cx="0" cy="0"/>
        </a:xfrm>
      </p:grpSpPr>
      <p:sp>
        <p:nvSpPr>
          <p:cNvPr id="266" name="Google Shape;266;p2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a:t>
            </a:r>
            <a:r>
              <a:rPr lang="en-US" sz="2400"/>
              <a:t>. Treasurer Report</a:t>
            </a:r>
            <a:endParaRPr sz="2400"/>
          </a:p>
        </p:txBody>
      </p:sp>
      <p:sp>
        <p:nvSpPr>
          <p:cNvPr id="267" name="Google Shape;267;p23"/>
          <p:cNvSpPr txBox="1"/>
          <p:nvPr>
            <p:ph idx="1" type="body"/>
          </p:nvPr>
        </p:nvSpPr>
        <p:spPr>
          <a:xfrm>
            <a:off x="311700" y="922476"/>
            <a:ext cx="8520601" cy="3990900"/>
          </a:xfrm>
          <a:prstGeom prst="rect">
            <a:avLst/>
          </a:prstGeom>
          <a:noFill/>
          <a:ln>
            <a:noFill/>
          </a:ln>
        </p:spPr>
        <p:txBody>
          <a:bodyPr anchorCtr="0" anchor="t" bIns="91400" lIns="91400" spcFirstLastPara="1" rIns="91400" wrap="square" tIns="91400">
            <a:normAutofit fontScale="92500" lnSpcReduction="20000"/>
          </a:bodyPr>
          <a:lstStyle/>
          <a:p>
            <a:pPr indent="0" lvl="0" marL="0" rtl="0" algn="l">
              <a:lnSpc>
                <a:spcPct val="115000"/>
              </a:lnSpc>
              <a:spcBef>
                <a:spcPts val="0"/>
              </a:spcBef>
              <a:spcAft>
                <a:spcPts val="0"/>
              </a:spcAft>
              <a:buSzPct val="149688"/>
              <a:buNone/>
            </a:pPr>
            <a:r>
              <a:rPr lang="en-US" sz="1300">
                <a:solidFill>
                  <a:srgbClr val="000000"/>
                </a:solidFill>
                <a:latin typeface="Proxima Nova"/>
                <a:ea typeface="Proxima Nova"/>
                <a:cs typeface="Proxima Nova"/>
                <a:sym typeface="Proxima Nova"/>
              </a:rPr>
              <a:t>The Club is reporting a net income of $12,700, compared to break-even last year. Interest contributed to $6,000 due to higher GIC interest rates.</a:t>
            </a:r>
            <a:endParaRPr sz="1300">
              <a:solidFill>
                <a:srgbClr val="000000"/>
              </a:solidFill>
              <a:latin typeface="Proxima Nova"/>
              <a:ea typeface="Proxima Nova"/>
              <a:cs typeface="Proxima Nova"/>
              <a:sym typeface="Proxima Nova"/>
            </a:endParaRPr>
          </a:p>
          <a:p>
            <a:pPr indent="-342900" lvl="0" marL="457200" rtl="0" algn="l">
              <a:lnSpc>
                <a:spcPct val="115000"/>
              </a:lnSpc>
              <a:spcBef>
                <a:spcPts val="600"/>
              </a:spcBef>
              <a:spcAft>
                <a:spcPts val="0"/>
              </a:spcAft>
              <a:buClr>
                <a:srgbClr val="14368F"/>
              </a:buClr>
              <a:buSzPct val="149688"/>
              <a:buFont typeface="Arial"/>
              <a:buChar char="•"/>
            </a:pPr>
            <a:r>
              <a:rPr lang="en-US" sz="1300">
                <a:solidFill>
                  <a:srgbClr val="000000"/>
                </a:solidFill>
                <a:latin typeface="Proxima Nova"/>
                <a:ea typeface="Proxima Nova"/>
                <a:cs typeface="Proxima Nova"/>
                <a:sym typeface="Proxima Nova"/>
              </a:rPr>
              <a:t>Revenue has returned to $175K - in line with 2015/2016 - up $25K from last year.</a:t>
            </a:r>
            <a:endParaRPr sz="1300">
              <a:solidFill>
                <a:srgbClr val="000000"/>
              </a:solidFill>
              <a:latin typeface="Proxima Nova"/>
              <a:ea typeface="Proxima Nova"/>
              <a:cs typeface="Proxima Nova"/>
              <a:sym typeface="Proxima Nova"/>
            </a:endParaRPr>
          </a:p>
          <a:p>
            <a:pPr indent="-285750" lvl="0" marL="85725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Rep - extra teams increased revenue, however Rep made a loss due to purchase of new balls and extra uniforms ordered for unregistered players.</a:t>
            </a:r>
            <a:endParaRPr sz="1300">
              <a:solidFill>
                <a:srgbClr val="000000"/>
              </a:solidFill>
              <a:latin typeface="Proxima Nova"/>
              <a:ea typeface="Proxima Nova"/>
              <a:cs typeface="Proxima Nova"/>
              <a:sym typeface="Proxima Nova"/>
            </a:endParaRPr>
          </a:p>
          <a:p>
            <a:pPr indent="-270000" lvl="0" marL="85680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House League</a:t>
            </a:r>
            <a:endParaRPr sz="1300">
              <a:solidFill>
                <a:srgbClr val="000000"/>
              </a:solidFill>
              <a:latin typeface="Proxima Nova"/>
              <a:ea typeface="Proxima Nova"/>
              <a:cs typeface="Proxima Nova"/>
              <a:sym typeface="Proxima Nova"/>
            </a:endParaRPr>
          </a:p>
          <a:p>
            <a:pPr indent="-432031" lvl="0" marL="1440000" rtl="0" algn="l">
              <a:lnSpc>
                <a:spcPct val="115000"/>
              </a:lnSpc>
              <a:spcBef>
                <a:spcPts val="0"/>
              </a:spcBef>
              <a:spcAft>
                <a:spcPts val="0"/>
              </a:spcAft>
              <a:buClr>
                <a:schemeClr val="dk2"/>
              </a:buClr>
              <a:buSzPct val="100000"/>
              <a:buFont typeface="Courier New"/>
              <a:buChar char="o"/>
            </a:pPr>
            <a:r>
              <a:rPr lang="en-US" sz="1300">
                <a:solidFill>
                  <a:srgbClr val="000000"/>
                </a:solidFill>
                <a:latin typeface="Proxima Nova"/>
                <a:ea typeface="Proxima Nova"/>
                <a:cs typeface="Proxima Nova"/>
                <a:sym typeface="Proxima Nova"/>
              </a:rPr>
              <a:t>Fall program - this continued another revenue stream from Youth with great success.</a:t>
            </a:r>
            <a:endParaRPr sz="1300">
              <a:solidFill>
                <a:srgbClr val="000000"/>
              </a:solidFill>
              <a:latin typeface="Proxima Nova"/>
              <a:ea typeface="Proxima Nova"/>
              <a:cs typeface="Proxima Nova"/>
              <a:sym typeface="Proxima Nova"/>
            </a:endParaRPr>
          </a:p>
          <a:p>
            <a:pPr indent="-432031" lvl="0" marL="1440000" rtl="0" algn="l">
              <a:lnSpc>
                <a:spcPct val="115000"/>
              </a:lnSpc>
              <a:spcBef>
                <a:spcPts val="0"/>
              </a:spcBef>
              <a:spcAft>
                <a:spcPts val="0"/>
              </a:spcAft>
              <a:buClr>
                <a:schemeClr val="dk2"/>
              </a:buClr>
              <a:buSzPct val="100000"/>
              <a:buFont typeface="Courier New"/>
              <a:buChar char="o"/>
            </a:pPr>
            <a:r>
              <a:rPr lang="en-US" sz="1300">
                <a:solidFill>
                  <a:srgbClr val="000000"/>
                </a:solidFill>
                <a:latin typeface="Proxima Nova"/>
                <a:ea typeface="Proxima Nova"/>
                <a:cs typeface="Proxima Nova"/>
                <a:sym typeface="Proxima Nova"/>
              </a:rPr>
              <a:t>Summer program - registrations for youth higher than 2022, and expansion in adult programs for Women’s League and Men’s League increased revenue and net income for the Adult program.</a:t>
            </a:r>
            <a:endParaRPr sz="1300">
              <a:solidFill>
                <a:srgbClr val="000000"/>
              </a:solidFill>
              <a:latin typeface="Proxima Nova"/>
              <a:ea typeface="Proxima Nova"/>
              <a:cs typeface="Proxima Nova"/>
              <a:sym typeface="Proxima Nova"/>
            </a:endParaRPr>
          </a:p>
          <a:p>
            <a:pPr indent="-284400" lvl="0" marL="85680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Indoor - revenue increased due to expansion of extra Adult teams in the league format.</a:t>
            </a:r>
            <a:endParaRPr sz="1300">
              <a:solidFill>
                <a:srgbClr val="000000"/>
              </a:solidFill>
              <a:latin typeface="Proxima Nova"/>
              <a:ea typeface="Proxima Nova"/>
              <a:cs typeface="Proxima Nova"/>
              <a:sym typeface="Proxima Nova"/>
            </a:endParaRPr>
          </a:p>
          <a:p>
            <a:pPr indent="-342900" lvl="0" marL="457200" rtl="0" algn="l">
              <a:lnSpc>
                <a:spcPct val="115000"/>
              </a:lnSpc>
              <a:spcBef>
                <a:spcPts val="600"/>
              </a:spcBef>
              <a:spcAft>
                <a:spcPts val="0"/>
              </a:spcAft>
              <a:buClr>
                <a:srgbClr val="14368F"/>
              </a:buClr>
              <a:buSzPct val="149688"/>
              <a:buFont typeface="Arial"/>
              <a:buChar char="•"/>
            </a:pPr>
            <a:r>
              <a:rPr lang="en-US" sz="1300">
                <a:solidFill>
                  <a:srgbClr val="000000"/>
                </a:solidFill>
                <a:latin typeface="Proxima Nova"/>
                <a:ea typeface="Proxima Nova"/>
                <a:cs typeface="Proxima Nova"/>
                <a:sym typeface="Proxima Nova"/>
              </a:rPr>
              <a:t>Net Income was increased due to more control of costs, and accounting for overheads when setting fees for new programs. For existing programs, mainly Youth, there was again no increase in fees since 2018 even though constant pressure from third party fees / costs.</a:t>
            </a:r>
            <a:endParaRPr sz="1300">
              <a:solidFill>
                <a:srgbClr val="000000"/>
              </a:solidFill>
              <a:latin typeface="Proxima Nova"/>
              <a:ea typeface="Proxima Nova"/>
              <a:cs typeface="Proxima Nova"/>
              <a:sym typeface="Proxima Nova"/>
            </a:endParaRPr>
          </a:p>
          <a:p>
            <a:pPr indent="-342900" lvl="0" marL="457200" rtl="0" algn="l">
              <a:lnSpc>
                <a:spcPct val="115000"/>
              </a:lnSpc>
              <a:spcBef>
                <a:spcPts val="600"/>
              </a:spcBef>
              <a:spcAft>
                <a:spcPts val="0"/>
              </a:spcAft>
              <a:buClr>
                <a:srgbClr val="14368F"/>
              </a:buClr>
              <a:buSzPct val="149688"/>
              <a:buFont typeface="Arial"/>
              <a:buChar char="•"/>
            </a:pPr>
            <a:r>
              <a:rPr lang="en-US" sz="1300">
                <a:solidFill>
                  <a:srgbClr val="000000"/>
                </a:solidFill>
                <a:latin typeface="Proxima Nova"/>
                <a:ea typeface="Proxima Nova"/>
                <a:cs typeface="Proxima Nova"/>
                <a:sym typeface="Proxima Nova"/>
              </a:rPr>
              <a:t>Donations</a:t>
            </a:r>
            <a:endParaRPr sz="1300">
              <a:solidFill>
                <a:srgbClr val="000000"/>
              </a:solidFill>
              <a:latin typeface="Proxima Nova"/>
              <a:ea typeface="Proxima Nova"/>
              <a:cs typeface="Proxima Nova"/>
              <a:sym typeface="Proxima Nova"/>
            </a:endParaRPr>
          </a:p>
          <a:p>
            <a:pPr indent="-284400" lvl="0" marL="85680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Carlos Burmeister Memorial - $2,040 in September 2023.</a:t>
            </a:r>
            <a:endParaRPr sz="1300">
              <a:solidFill>
                <a:srgbClr val="000000"/>
              </a:solidFill>
              <a:latin typeface="Proxima Nova"/>
              <a:ea typeface="Proxima Nova"/>
              <a:cs typeface="Proxima Nova"/>
              <a:sym typeface="Proxima Nova"/>
            </a:endParaRPr>
          </a:p>
          <a:p>
            <a:pPr indent="-284400" lvl="0" marL="85680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Huntsville Hospital Foundation - $453 - Soccer Day BBQ.</a:t>
            </a:r>
            <a:endParaRPr sz="1300">
              <a:solidFill>
                <a:srgbClr val="000000"/>
              </a:solidFill>
              <a:latin typeface="Proxima Nova"/>
              <a:ea typeface="Proxima Nova"/>
              <a:cs typeface="Proxima Nova"/>
              <a:sym typeface="Proxima Nova"/>
            </a:endParaRPr>
          </a:p>
          <a:p>
            <a:pPr indent="-342900" lvl="0" marL="457200" rtl="0" algn="l">
              <a:lnSpc>
                <a:spcPct val="115000"/>
              </a:lnSpc>
              <a:spcBef>
                <a:spcPts val="600"/>
              </a:spcBef>
              <a:spcAft>
                <a:spcPts val="0"/>
              </a:spcAft>
              <a:buClr>
                <a:srgbClr val="14368F"/>
              </a:buClr>
              <a:buSzPct val="149688"/>
              <a:buFont typeface="Arial"/>
              <a:buChar char="•"/>
            </a:pPr>
            <a:r>
              <a:rPr lang="en-US" sz="1300">
                <a:solidFill>
                  <a:srgbClr val="000000"/>
                </a:solidFill>
                <a:latin typeface="Proxima Nova"/>
                <a:ea typeface="Proxima Nova"/>
                <a:cs typeface="Proxima Nova"/>
                <a:sym typeface="Proxima Nova"/>
              </a:rPr>
              <a:t>The Club continues to remain in a strong financial position with Net Assets at $267K.</a:t>
            </a:r>
            <a:endParaRPr sz="1300">
              <a:solidFill>
                <a:srgbClr val="000000"/>
              </a:solidFill>
              <a:latin typeface="Proxima Nova"/>
              <a:ea typeface="Proxima Nova"/>
              <a:cs typeface="Proxima Nova"/>
              <a:sym typeface="Proxima Nova"/>
            </a:endParaRPr>
          </a:p>
          <a:p>
            <a:pPr indent="-285750" lvl="0" marL="85725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House League is the ‘bread and butter’ for the Club, and even more important for the Club to take responsibility that Youth numbers continue to grow and become a feeder to MUFC for the Rep teams.</a:t>
            </a:r>
            <a:endParaRPr/>
          </a:p>
          <a:p>
            <a:pPr indent="-285750" lvl="0" marL="857250" rtl="0" algn="l">
              <a:lnSpc>
                <a:spcPct val="115000"/>
              </a:lnSpc>
              <a:spcBef>
                <a:spcPts val="0"/>
              </a:spcBef>
              <a:spcAft>
                <a:spcPts val="0"/>
              </a:spcAft>
              <a:buClr>
                <a:schemeClr val="dk2"/>
              </a:buClr>
              <a:buSzPct val="149688"/>
              <a:buFont typeface="Arial"/>
              <a:buChar char="•"/>
            </a:pPr>
            <a:r>
              <a:rPr lang="en-US" sz="1300">
                <a:solidFill>
                  <a:srgbClr val="000000"/>
                </a:solidFill>
                <a:latin typeface="Proxima Nova"/>
                <a:ea typeface="Proxima Nova"/>
                <a:cs typeface="Proxima Nova"/>
                <a:sym typeface="Proxima Nova"/>
              </a:rPr>
              <a:t>The Club will be looking to spend $25K to $35K next year on a new set of 4 goals and seating equipment for the south field next year.</a:t>
            </a:r>
            <a:endParaRPr sz="1300">
              <a:solidFill>
                <a:srgbClr val="000000"/>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pic>
        <p:nvPicPr>
          <p:cNvPr descr="Google Shape;225;g1d076b3da6f_0_1" id="272" name="Google Shape;272;p24"/>
          <p:cNvPicPr preferRelativeResize="0"/>
          <p:nvPr/>
        </p:nvPicPr>
        <p:blipFill rotWithShape="1">
          <a:blip r:embed="rId3">
            <a:alphaModFix/>
          </a:blip>
          <a:srcRect b="0" l="0" r="0" t="0"/>
          <a:stretch/>
        </p:blipFill>
        <p:spPr>
          <a:xfrm>
            <a:off x="63775" y="159375"/>
            <a:ext cx="9016451" cy="489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6" name="Shape 276"/>
        <p:cNvGrpSpPr/>
        <p:nvPr/>
      </p:nvGrpSpPr>
      <p:grpSpPr>
        <a:xfrm>
          <a:off x="0" y="0"/>
          <a:ext cx="0" cy="0"/>
          <a:chOff x="0" y="0"/>
          <a:chExt cx="0" cy="0"/>
        </a:xfrm>
      </p:grpSpPr>
      <p:pic>
        <p:nvPicPr>
          <p:cNvPr descr="Google Shape;230;g261c97c74a7_0_16" id="277" name="Google Shape;277;p25"/>
          <p:cNvPicPr preferRelativeResize="0"/>
          <p:nvPr/>
        </p:nvPicPr>
        <p:blipFill rotWithShape="1">
          <a:blip r:embed="rId3">
            <a:alphaModFix/>
          </a:blip>
          <a:srcRect b="911" l="1149" r="1029" t="1305"/>
          <a:stretch/>
        </p:blipFill>
        <p:spPr>
          <a:xfrm>
            <a:off x="638175" y="219075"/>
            <a:ext cx="7877176" cy="472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1" name="Shape 281"/>
        <p:cNvGrpSpPr/>
        <p:nvPr/>
      </p:nvGrpSpPr>
      <p:grpSpPr>
        <a:xfrm>
          <a:off x="0" y="0"/>
          <a:ext cx="0" cy="0"/>
          <a:chOff x="0" y="0"/>
          <a:chExt cx="0" cy="0"/>
        </a:xfrm>
      </p:grpSpPr>
      <p:sp>
        <p:nvSpPr>
          <p:cNvPr id="282" name="Google Shape;282;p26"/>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10</a:t>
            </a:r>
            <a:r>
              <a:rPr lang="en-US" sz="2400"/>
              <a:t>. Financial Audit; Auditor</a:t>
            </a:r>
            <a:endParaRPr sz="2400"/>
          </a:p>
        </p:txBody>
      </p:sp>
      <p:sp>
        <p:nvSpPr>
          <p:cNvPr id="283" name="Google Shape;283;p26"/>
          <p:cNvSpPr txBox="1"/>
          <p:nvPr>
            <p:ph idx="1" type="body"/>
          </p:nvPr>
        </p:nvSpPr>
        <p:spPr>
          <a:xfrm>
            <a:off x="311700" y="1204551"/>
            <a:ext cx="8520600" cy="3766200"/>
          </a:xfrm>
          <a:prstGeom prst="rect">
            <a:avLst/>
          </a:prstGeom>
          <a:noFill/>
          <a:ln>
            <a:noFill/>
          </a:ln>
        </p:spPr>
        <p:txBody>
          <a:bodyPr anchorCtr="0" anchor="t" bIns="91400" lIns="91400" spcFirstLastPara="1" rIns="91400" wrap="square" tIns="91400">
            <a:noAutofit/>
          </a:bodyPr>
          <a:lstStyle/>
          <a:p>
            <a:pPr indent="0" lvl="0" marL="0" rtl="0" algn="l">
              <a:lnSpc>
                <a:spcPct val="92000"/>
              </a:lnSpc>
              <a:spcBef>
                <a:spcPts val="0"/>
              </a:spcBef>
              <a:spcAft>
                <a:spcPts val="0"/>
              </a:spcAft>
              <a:buSzPts val="1200"/>
              <a:buNone/>
            </a:pPr>
            <a:r>
              <a:rPr lang="en-US" sz="1400">
                <a:solidFill>
                  <a:srgbClr val="000000"/>
                </a:solidFill>
                <a:latin typeface="Proxima Nova"/>
                <a:ea typeface="Proxima Nova"/>
                <a:cs typeface="Proxima Nova"/>
                <a:sym typeface="Proxima Nova"/>
              </a:rPr>
              <a:t>HSC has received our financial audit from BDO for the last fiscal year.  Copies of the financials are </a:t>
            </a:r>
            <a:endParaRPr/>
          </a:p>
          <a:p>
            <a:pPr indent="0" lvl="0" marL="0" rtl="0" algn="l">
              <a:lnSpc>
                <a:spcPct val="92000"/>
              </a:lnSpc>
              <a:spcBef>
                <a:spcPts val="0"/>
              </a:spcBef>
              <a:spcAft>
                <a:spcPts val="0"/>
              </a:spcAft>
              <a:buSzPts val="1200"/>
              <a:buNone/>
            </a:pPr>
            <a:r>
              <a:rPr lang="en-US" sz="1400">
                <a:solidFill>
                  <a:srgbClr val="000000"/>
                </a:solidFill>
                <a:latin typeface="Proxima Nova"/>
                <a:ea typeface="Proxima Nova"/>
                <a:cs typeface="Proxima Nova"/>
                <a:sym typeface="Proxima Nova"/>
              </a:rPr>
              <a:t>available on request.</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200"/>
              <a:buNone/>
            </a:pPr>
            <a:r>
              <a:rPr lang="en-US" sz="1400">
                <a:solidFill>
                  <a:srgbClr val="000000"/>
                </a:solidFill>
                <a:latin typeface="Proxima Nova"/>
                <a:ea typeface="Proxima Nova"/>
                <a:cs typeface="Proxima Nova"/>
                <a:sym typeface="Proxima Nova"/>
              </a:rPr>
              <a:t>The statement summary from BDO is as follows: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We have audited the financial statements of Huntsville Soccer Club (the Club), which comprise the statement of financial position as at August 31, 2022, the statements of operations and net assets and cash flows for the year then ended, and notes to the financial statements, including a summary of significant account policies.</a:t>
            </a:r>
            <a:endParaRPr sz="1400">
              <a:latin typeface="Proxima Nova"/>
              <a:ea typeface="Proxima Nova"/>
              <a:cs typeface="Proxima Nova"/>
              <a:sym typeface="Proxima Nova"/>
            </a:endParaRPr>
          </a:p>
          <a:p>
            <a:pPr indent="457200" lvl="0" marL="0" rtl="0" algn="l">
              <a:lnSpc>
                <a:spcPct val="92000"/>
              </a:lnSpc>
              <a:spcBef>
                <a:spcPts val="1600"/>
              </a:spcBef>
              <a:spcAft>
                <a:spcPts val="0"/>
              </a:spcAft>
              <a:buSzPts val="1000"/>
              <a:buNone/>
            </a:pPr>
            <a:r>
              <a:rPr lang="en-US" sz="1400">
                <a:solidFill>
                  <a:srgbClr val="1C4587"/>
                </a:solidFill>
                <a:latin typeface="Proxima Nova"/>
                <a:ea typeface="Proxima Nova"/>
                <a:cs typeface="Proxima Nova"/>
                <a:sym typeface="Proxima Nova"/>
              </a:rPr>
              <a:t>In our opinion, the accompanying financial statements present fairly, in all material respects, the financial position of the Club as at August 31st, 2022, and its results of operations and its cash flows for the year then ended in accordance with Canadian accounting standards for not-for-profit organizations.</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000"/>
              <a:buNone/>
            </a:pPr>
            <a:r>
              <a:rPr b="1" lang="en-US" sz="1400">
                <a:solidFill>
                  <a:srgbClr val="222222"/>
                </a:solidFill>
                <a:latin typeface="Proxima Nova"/>
                <a:ea typeface="Proxima Nova"/>
                <a:cs typeface="Proxima Nova"/>
                <a:sym typeface="Proxima Nova"/>
              </a:rPr>
              <a:t>APPROVAL OF AUDITOR’S REPORT</a:t>
            </a:r>
            <a:endParaRPr sz="1400">
              <a:latin typeface="Proxima Nova"/>
              <a:ea typeface="Proxima Nova"/>
              <a:cs typeface="Proxima Nova"/>
              <a:sym typeface="Proxima Nova"/>
            </a:endParaRPr>
          </a:p>
          <a:p>
            <a:pPr indent="0" lvl="0" marL="0" rtl="0" algn="l">
              <a:lnSpc>
                <a:spcPct val="92000"/>
              </a:lnSpc>
              <a:spcBef>
                <a:spcPts val="1600"/>
              </a:spcBef>
              <a:spcAft>
                <a:spcPts val="0"/>
              </a:spcAft>
              <a:buSzPts val="1000"/>
              <a:buNone/>
            </a:pPr>
            <a:r>
              <a:rPr b="1" lang="en-US" sz="1400">
                <a:solidFill>
                  <a:srgbClr val="222222"/>
                </a:solidFill>
                <a:latin typeface="Proxima Nova"/>
                <a:ea typeface="Proxima Nova"/>
                <a:cs typeface="Proxima Nova"/>
                <a:sym typeface="Proxima Nova"/>
              </a:rPr>
              <a:t>APPOINTMENT OF AUDITOR</a:t>
            </a:r>
            <a:endParaRPr sz="1400">
              <a:latin typeface="Proxima Nova"/>
              <a:ea typeface="Proxima Nova"/>
              <a:cs typeface="Proxima Nova"/>
              <a:sym typeface="Proxima Nova"/>
            </a:endParaRPr>
          </a:p>
        </p:txBody>
      </p:sp>
      <p:pic>
        <p:nvPicPr>
          <p:cNvPr descr="Google Shape;78;p4" id="284" name="Google Shape;284;p26"/>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8" name="Shape 288"/>
        <p:cNvGrpSpPr/>
        <p:nvPr/>
      </p:nvGrpSpPr>
      <p:grpSpPr>
        <a:xfrm>
          <a:off x="0" y="0"/>
          <a:ext cx="0" cy="0"/>
          <a:chOff x="0" y="0"/>
          <a:chExt cx="0" cy="0"/>
        </a:xfrm>
      </p:grpSpPr>
      <p:sp>
        <p:nvSpPr>
          <p:cNvPr id="289" name="Google Shape;289;g31a8e49d044_0_5"/>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Club Sponsors</a:t>
            </a:r>
            <a:endParaRPr sz="2400"/>
          </a:p>
        </p:txBody>
      </p:sp>
      <p:pic>
        <p:nvPicPr>
          <p:cNvPr id="290" name="Google Shape;290;g31a8e49d044_0_5"/>
          <p:cNvPicPr preferRelativeResize="0"/>
          <p:nvPr/>
        </p:nvPicPr>
        <p:blipFill>
          <a:blip r:embed="rId3">
            <a:alphaModFix/>
          </a:blip>
          <a:stretch>
            <a:fillRect/>
          </a:stretch>
        </p:blipFill>
        <p:spPr>
          <a:xfrm>
            <a:off x="5927625" y="1227124"/>
            <a:ext cx="2706575" cy="1105050"/>
          </a:xfrm>
          <a:prstGeom prst="rect">
            <a:avLst/>
          </a:prstGeom>
          <a:noFill/>
          <a:ln>
            <a:noFill/>
          </a:ln>
        </p:spPr>
      </p:pic>
      <p:pic>
        <p:nvPicPr>
          <p:cNvPr id="291" name="Google Shape;291;g31a8e49d044_0_5"/>
          <p:cNvPicPr preferRelativeResize="0"/>
          <p:nvPr/>
        </p:nvPicPr>
        <p:blipFill>
          <a:blip r:embed="rId4">
            <a:alphaModFix/>
          </a:blip>
          <a:stretch>
            <a:fillRect/>
          </a:stretch>
        </p:blipFill>
        <p:spPr>
          <a:xfrm>
            <a:off x="5004200" y="3224349"/>
            <a:ext cx="3951775" cy="1049776"/>
          </a:xfrm>
          <a:prstGeom prst="rect">
            <a:avLst/>
          </a:prstGeom>
          <a:noFill/>
          <a:ln>
            <a:noFill/>
          </a:ln>
        </p:spPr>
      </p:pic>
      <p:pic>
        <p:nvPicPr>
          <p:cNvPr id="292" name="Google Shape;292;g31a8e49d044_0_5"/>
          <p:cNvPicPr preferRelativeResize="0"/>
          <p:nvPr/>
        </p:nvPicPr>
        <p:blipFill>
          <a:blip r:embed="rId5">
            <a:alphaModFix/>
          </a:blip>
          <a:stretch>
            <a:fillRect/>
          </a:stretch>
        </p:blipFill>
        <p:spPr>
          <a:xfrm>
            <a:off x="135425" y="3032496"/>
            <a:ext cx="4410283" cy="1311679"/>
          </a:xfrm>
          <a:prstGeom prst="rect">
            <a:avLst/>
          </a:prstGeom>
          <a:noFill/>
          <a:ln>
            <a:noFill/>
          </a:ln>
        </p:spPr>
      </p:pic>
      <p:pic>
        <p:nvPicPr>
          <p:cNvPr id="293" name="Google Shape;293;g31a8e49d044_0_5"/>
          <p:cNvPicPr preferRelativeResize="0"/>
          <p:nvPr/>
        </p:nvPicPr>
        <p:blipFill>
          <a:blip r:embed="rId6">
            <a:alphaModFix/>
          </a:blip>
          <a:stretch>
            <a:fillRect/>
          </a:stretch>
        </p:blipFill>
        <p:spPr>
          <a:xfrm>
            <a:off x="946558" y="1167257"/>
            <a:ext cx="4057650" cy="1400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 name="Shape 70"/>
        <p:cNvGrpSpPr/>
        <p:nvPr/>
      </p:nvGrpSpPr>
      <p:grpSpPr>
        <a:xfrm>
          <a:off x="0" y="0"/>
          <a:ext cx="0" cy="0"/>
          <a:chOff x="0" y="0"/>
          <a:chExt cx="0" cy="0"/>
        </a:xfrm>
      </p:grpSpPr>
      <p:sp>
        <p:nvSpPr>
          <p:cNvPr id="71" name="Google Shape;71;p3"/>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Acknowledgement</a:t>
            </a:r>
            <a:endParaRPr sz="2400"/>
          </a:p>
        </p:txBody>
      </p:sp>
      <p:sp>
        <p:nvSpPr>
          <p:cNvPr id="72" name="Google Shape;72;p3"/>
          <p:cNvSpPr txBox="1"/>
          <p:nvPr>
            <p:ph idx="1" type="body"/>
          </p:nvPr>
        </p:nvSpPr>
        <p:spPr>
          <a:xfrm>
            <a:off x="311699" y="1152475"/>
            <a:ext cx="8520602"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800"/>
              <a:buNone/>
            </a:pPr>
            <a:r>
              <a:rPr lang="en-US">
                <a:solidFill>
                  <a:srgbClr val="161616"/>
                </a:solidFill>
              </a:rPr>
              <a:t>We will begin this AGM by acknowledging that we are meeting (and indeed play soccer) on land that has been inhabited by Indigenous Peoples from the beginning. In particular, we acknowledge the traditional territory of the Ojibway, Chippewa and Algonquin peoples. We recognize and deeply appreciate their historic connection to this place. We also recognize the contributions First Nations, Metis, Inuit and other Indigenous Peoples have made, both in shaping and strengthening this community in particular, and our province and country as a whole.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7" name="Shape 297"/>
        <p:cNvGrpSpPr/>
        <p:nvPr/>
      </p:nvGrpSpPr>
      <p:grpSpPr>
        <a:xfrm>
          <a:off x="0" y="0"/>
          <a:ext cx="0" cy="0"/>
          <a:chOff x="0" y="0"/>
          <a:chExt cx="0" cy="0"/>
        </a:xfrm>
      </p:grpSpPr>
      <p:sp>
        <p:nvSpPr>
          <p:cNvPr id="298" name="Google Shape;298;p28"/>
          <p:cNvSpPr txBox="1"/>
          <p:nvPr>
            <p:ph type="title"/>
          </p:nvPr>
        </p:nvSpPr>
        <p:spPr>
          <a:xfrm>
            <a:off x="311699" y="445025"/>
            <a:ext cx="90639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Adult and WL Sponsors </a:t>
            </a:r>
            <a:endParaRPr sz="2400"/>
          </a:p>
        </p:txBody>
      </p:sp>
      <p:pic>
        <p:nvPicPr>
          <p:cNvPr descr="Google Shape;271;g27d80c27c8c_1_16" id="299" name="Google Shape;299;p28"/>
          <p:cNvPicPr preferRelativeResize="0"/>
          <p:nvPr/>
        </p:nvPicPr>
        <p:blipFill rotWithShape="1">
          <a:blip r:embed="rId3">
            <a:alphaModFix/>
          </a:blip>
          <a:srcRect b="0" l="0" r="0" t="0"/>
          <a:stretch/>
        </p:blipFill>
        <p:spPr>
          <a:xfrm>
            <a:off x="710324" y="1170125"/>
            <a:ext cx="1419226" cy="1419226"/>
          </a:xfrm>
          <a:prstGeom prst="rect">
            <a:avLst/>
          </a:prstGeom>
          <a:noFill/>
          <a:ln>
            <a:noFill/>
          </a:ln>
        </p:spPr>
      </p:pic>
      <p:pic>
        <p:nvPicPr>
          <p:cNvPr descr="Google Shape;272;g27d80c27c8c_1_16" id="300" name="Google Shape;300;p28"/>
          <p:cNvPicPr preferRelativeResize="0"/>
          <p:nvPr/>
        </p:nvPicPr>
        <p:blipFill rotWithShape="1">
          <a:blip r:embed="rId4">
            <a:alphaModFix/>
          </a:blip>
          <a:srcRect b="0" l="0" r="0" t="0"/>
          <a:stretch/>
        </p:blipFill>
        <p:spPr>
          <a:xfrm>
            <a:off x="710325" y="3889200"/>
            <a:ext cx="2927650" cy="969707"/>
          </a:xfrm>
          <a:prstGeom prst="rect">
            <a:avLst/>
          </a:prstGeom>
          <a:noFill/>
          <a:ln>
            <a:noFill/>
          </a:ln>
        </p:spPr>
      </p:pic>
      <p:pic>
        <p:nvPicPr>
          <p:cNvPr descr="Google Shape;274;g27d80c27c8c_1_16" id="301" name="Google Shape;301;p28"/>
          <p:cNvPicPr preferRelativeResize="0"/>
          <p:nvPr/>
        </p:nvPicPr>
        <p:blipFill rotWithShape="1">
          <a:blip r:embed="rId5">
            <a:alphaModFix/>
          </a:blip>
          <a:srcRect b="0" l="0" r="0" t="0"/>
          <a:stretch/>
        </p:blipFill>
        <p:spPr>
          <a:xfrm>
            <a:off x="3594767" y="1093916"/>
            <a:ext cx="2350071" cy="572701"/>
          </a:xfrm>
          <a:prstGeom prst="rect">
            <a:avLst/>
          </a:prstGeom>
          <a:noFill/>
          <a:ln>
            <a:noFill/>
          </a:ln>
        </p:spPr>
      </p:pic>
      <p:pic>
        <p:nvPicPr>
          <p:cNvPr descr="Google Shape;255;g27d80c27c8c_1_0" id="302" name="Google Shape;302;p28"/>
          <p:cNvPicPr preferRelativeResize="0"/>
          <p:nvPr/>
        </p:nvPicPr>
        <p:blipFill rotWithShape="1">
          <a:blip r:embed="rId6">
            <a:alphaModFix/>
          </a:blip>
          <a:srcRect b="0" l="0" r="0" t="0"/>
          <a:stretch/>
        </p:blipFill>
        <p:spPr>
          <a:xfrm>
            <a:off x="4449088" y="3990200"/>
            <a:ext cx="4145589" cy="767700"/>
          </a:xfrm>
          <a:prstGeom prst="rect">
            <a:avLst/>
          </a:prstGeom>
          <a:noFill/>
          <a:ln>
            <a:noFill/>
          </a:ln>
        </p:spPr>
      </p:pic>
      <p:pic>
        <p:nvPicPr>
          <p:cNvPr id="303" name="Google Shape;303;p28"/>
          <p:cNvPicPr preferRelativeResize="0"/>
          <p:nvPr/>
        </p:nvPicPr>
        <p:blipFill>
          <a:blip r:embed="rId7">
            <a:alphaModFix/>
          </a:blip>
          <a:stretch>
            <a:fillRect/>
          </a:stretch>
        </p:blipFill>
        <p:spPr>
          <a:xfrm>
            <a:off x="7078300" y="253450"/>
            <a:ext cx="1619902" cy="1619925"/>
          </a:xfrm>
          <a:prstGeom prst="rect">
            <a:avLst/>
          </a:prstGeom>
          <a:noFill/>
          <a:ln>
            <a:noFill/>
          </a:ln>
        </p:spPr>
      </p:pic>
      <p:pic>
        <p:nvPicPr>
          <p:cNvPr id="304" name="Google Shape;304;p28"/>
          <p:cNvPicPr preferRelativeResize="0"/>
          <p:nvPr/>
        </p:nvPicPr>
        <p:blipFill>
          <a:blip r:embed="rId8">
            <a:alphaModFix/>
          </a:blip>
          <a:stretch>
            <a:fillRect/>
          </a:stretch>
        </p:blipFill>
        <p:spPr>
          <a:xfrm>
            <a:off x="2558662" y="1742825"/>
            <a:ext cx="1890425" cy="1914668"/>
          </a:xfrm>
          <a:prstGeom prst="rect">
            <a:avLst/>
          </a:prstGeom>
          <a:noFill/>
          <a:ln>
            <a:noFill/>
          </a:ln>
        </p:spPr>
      </p:pic>
      <p:pic>
        <p:nvPicPr>
          <p:cNvPr id="305" name="Google Shape;305;p28"/>
          <p:cNvPicPr preferRelativeResize="0"/>
          <p:nvPr/>
        </p:nvPicPr>
        <p:blipFill>
          <a:blip r:embed="rId9">
            <a:alphaModFix/>
          </a:blip>
          <a:stretch>
            <a:fillRect/>
          </a:stretch>
        </p:blipFill>
        <p:spPr>
          <a:xfrm>
            <a:off x="5377775" y="2161950"/>
            <a:ext cx="2927650" cy="15396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9" name="Shape 309"/>
        <p:cNvGrpSpPr/>
        <p:nvPr/>
      </p:nvGrpSpPr>
      <p:grpSpPr>
        <a:xfrm>
          <a:off x="0" y="0"/>
          <a:ext cx="0" cy="0"/>
          <a:chOff x="0" y="0"/>
          <a:chExt cx="0" cy="0"/>
        </a:xfrm>
      </p:grpSpPr>
      <p:sp>
        <p:nvSpPr>
          <p:cNvPr id="310" name="Google Shape;310;g30ba7e0d3e7_2_27"/>
          <p:cNvSpPr txBox="1"/>
          <p:nvPr>
            <p:ph type="title"/>
          </p:nvPr>
        </p:nvSpPr>
        <p:spPr>
          <a:xfrm>
            <a:off x="311699" y="445025"/>
            <a:ext cx="90639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11. 2024 Adult and WL Sponsors </a:t>
            </a:r>
            <a:endParaRPr sz="2400"/>
          </a:p>
        </p:txBody>
      </p:sp>
      <p:pic>
        <p:nvPicPr>
          <p:cNvPr id="311" name="Google Shape;311;g30ba7e0d3e7_2_27"/>
          <p:cNvPicPr preferRelativeResize="0"/>
          <p:nvPr/>
        </p:nvPicPr>
        <p:blipFill>
          <a:blip r:embed="rId3">
            <a:alphaModFix/>
          </a:blip>
          <a:stretch>
            <a:fillRect/>
          </a:stretch>
        </p:blipFill>
        <p:spPr>
          <a:xfrm>
            <a:off x="152400" y="1170125"/>
            <a:ext cx="1822375" cy="1816300"/>
          </a:xfrm>
          <a:prstGeom prst="rect">
            <a:avLst/>
          </a:prstGeom>
          <a:noFill/>
          <a:ln>
            <a:noFill/>
          </a:ln>
        </p:spPr>
      </p:pic>
      <p:pic>
        <p:nvPicPr>
          <p:cNvPr id="312" name="Google Shape;312;g30ba7e0d3e7_2_27"/>
          <p:cNvPicPr preferRelativeResize="0"/>
          <p:nvPr/>
        </p:nvPicPr>
        <p:blipFill>
          <a:blip r:embed="rId4">
            <a:alphaModFix/>
          </a:blip>
          <a:stretch>
            <a:fillRect/>
          </a:stretch>
        </p:blipFill>
        <p:spPr>
          <a:xfrm>
            <a:off x="362775" y="3376900"/>
            <a:ext cx="2457025" cy="1390164"/>
          </a:xfrm>
          <a:prstGeom prst="rect">
            <a:avLst/>
          </a:prstGeom>
          <a:noFill/>
          <a:ln>
            <a:noFill/>
          </a:ln>
        </p:spPr>
      </p:pic>
      <p:pic>
        <p:nvPicPr>
          <p:cNvPr id="313" name="Google Shape;313;g30ba7e0d3e7_2_27"/>
          <p:cNvPicPr preferRelativeResize="0"/>
          <p:nvPr/>
        </p:nvPicPr>
        <p:blipFill>
          <a:blip r:embed="rId5">
            <a:alphaModFix/>
          </a:blip>
          <a:stretch>
            <a:fillRect/>
          </a:stretch>
        </p:blipFill>
        <p:spPr>
          <a:xfrm>
            <a:off x="3377650" y="3310238"/>
            <a:ext cx="2670400" cy="1523498"/>
          </a:xfrm>
          <a:prstGeom prst="rect">
            <a:avLst/>
          </a:prstGeom>
          <a:noFill/>
          <a:ln>
            <a:noFill/>
          </a:ln>
        </p:spPr>
      </p:pic>
      <p:pic>
        <p:nvPicPr>
          <p:cNvPr id="314" name="Google Shape;314;g30ba7e0d3e7_2_27"/>
          <p:cNvPicPr preferRelativeResize="0"/>
          <p:nvPr/>
        </p:nvPicPr>
        <p:blipFill>
          <a:blip r:embed="rId6">
            <a:alphaModFix/>
          </a:blip>
          <a:stretch>
            <a:fillRect/>
          </a:stretch>
        </p:blipFill>
        <p:spPr>
          <a:xfrm>
            <a:off x="5098225" y="1729550"/>
            <a:ext cx="2670400" cy="1021025"/>
          </a:xfrm>
          <a:prstGeom prst="rect">
            <a:avLst/>
          </a:prstGeom>
          <a:noFill/>
          <a:ln>
            <a:noFill/>
          </a:ln>
        </p:spPr>
      </p:pic>
      <p:pic>
        <p:nvPicPr>
          <p:cNvPr id="315" name="Google Shape;315;g30ba7e0d3e7_2_27"/>
          <p:cNvPicPr preferRelativeResize="0"/>
          <p:nvPr/>
        </p:nvPicPr>
        <p:blipFill>
          <a:blip r:embed="rId7">
            <a:alphaModFix/>
          </a:blip>
          <a:stretch>
            <a:fillRect/>
          </a:stretch>
        </p:blipFill>
        <p:spPr>
          <a:xfrm>
            <a:off x="2641195" y="1405982"/>
            <a:ext cx="2457025" cy="1344600"/>
          </a:xfrm>
          <a:prstGeom prst="rect">
            <a:avLst/>
          </a:prstGeom>
          <a:noFill/>
          <a:ln>
            <a:noFill/>
          </a:ln>
        </p:spPr>
      </p:pic>
      <p:pic>
        <p:nvPicPr>
          <p:cNvPr id="316" name="Google Shape;316;g30ba7e0d3e7_2_27"/>
          <p:cNvPicPr preferRelativeResize="0"/>
          <p:nvPr/>
        </p:nvPicPr>
        <p:blipFill>
          <a:blip r:embed="rId8">
            <a:alphaModFix/>
          </a:blip>
          <a:stretch>
            <a:fillRect/>
          </a:stretch>
        </p:blipFill>
        <p:spPr>
          <a:xfrm>
            <a:off x="6416713" y="2850600"/>
            <a:ext cx="2670400" cy="1449975"/>
          </a:xfrm>
          <a:prstGeom prst="rect">
            <a:avLst/>
          </a:prstGeom>
          <a:noFill/>
          <a:ln>
            <a:noFill/>
          </a:ln>
        </p:spPr>
      </p:pic>
      <p:pic>
        <p:nvPicPr>
          <p:cNvPr id="317" name="Google Shape;317;g30ba7e0d3e7_2_27"/>
          <p:cNvPicPr preferRelativeResize="0"/>
          <p:nvPr/>
        </p:nvPicPr>
        <p:blipFill>
          <a:blip r:embed="rId9">
            <a:alphaModFix/>
          </a:blip>
          <a:stretch>
            <a:fillRect/>
          </a:stretch>
        </p:blipFill>
        <p:spPr>
          <a:xfrm>
            <a:off x="6523400" y="541125"/>
            <a:ext cx="2457025" cy="135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1" name="Shape 321"/>
        <p:cNvGrpSpPr/>
        <p:nvPr/>
      </p:nvGrpSpPr>
      <p:grpSpPr>
        <a:xfrm>
          <a:off x="0" y="0"/>
          <a:ext cx="0" cy="0"/>
          <a:chOff x="0" y="0"/>
          <a:chExt cx="0" cy="0"/>
        </a:xfrm>
      </p:grpSpPr>
      <p:sp>
        <p:nvSpPr>
          <p:cNvPr id="322" name="Google Shape;322;p30"/>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12. Tonight’s Elections</a:t>
            </a:r>
            <a:endParaRPr sz="2400"/>
          </a:p>
        </p:txBody>
      </p:sp>
      <p:sp>
        <p:nvSpPr>
          <p:cNvPr id="323" name="Google Shape;323;p30"/>
          <p:cNvSpPr txBox="1"/>
          <p:nvPr>
            <p:ph idx="1" type="body"/>
          </p:nvPr>
        </p:nvSpPr>
        <p:spPr>
          <a:xfrm>
            <a:off x="588474" y="1255525"/>
            <a:ext cx="8102701" cy="60555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1800"/>
              <a:buNone/>
            </a:pPr>
            <a:r>
              <a:rPr lang="en-US" sz="1600">
                <a:solidFill>
                  <a:srgbClr val="000000"/>
                </a:solidFill>
                <a:latin typeface="Proxima Nova"/>
                <a:ea typeface="Proxima Nova"/>
                <a:cs typeface="Proxima Nova"/>
                <a:sym typeface="Proxima Nova"/>
              </a:rPr>
              <a:t>The following positions are up for election:</a:t>
            </a:r>
            <a:endParaRPr sz="1600">
              <a:latin typeface="Proxima Nova"/>
              <a:ea typeface="Proxima Nova"/>
              <a:cs typeface="Proxima Nova"/>
              <a:sym typeface="Proxima Nova"/>
            </a:endParaRPr>
          </a:p>
          <a:p>
            <a:pPr indent="0" lvl="0" marL="0" rtl="0" algn="l">
              <a:lnSpc>
                <a:spcPct val="90000"/>
              </a:lnSpc>
              <a:spcBef>
                <a:spcPts val="0"/>
              </a:spcBef>
              <a:spcAft>
                <a:spcPts val="0"/>
              </a:spcAft>
              <a:buSzPts val="1200"/>
              <a:buNone/>
            </a:pPr>
            <a:r>
              <a:rPr lang="en-US" sz="1600">
                <a:solidFill>
                  <a:srgbClr val="000000"/>
                </a:solidFill>
                <a:latin typeface="Proxima Nova"/>
                <a:ea typeface="Proxima Nova"/>
                <a:cs typeface="Proxima Nova"/>
                <a:sym typeface="Proxima Nova"/>
              </a:rPr>
              <a:t>*Nominations can be made from the floor for position where there is no one nominated</a:t>
            </a:r>
            <a:endParaRPr sz="1600">
              <a:latin typeface="Proxima Nova"/>
              <a:ea typeface="Proxima Nova"/>
              <a:cs typeface="Proxima Nova"/>
              <a:sym typeface="Proxima Nova"/>
            </a:endParaRPr>
          </a:p>
        </p:txBody>
      </p:sp>
      <p:graphicFrame>
        <p:nvGraphicFramePr>
          <p:cNvPr id="324" name="Google Shape;324;p30"/>
          <p:cNvGraphicFramePr/>
          <p:nvPr/>
        </p:nvGraphicFramePr>
        <p:xfrm>
          <a:off x="588448" y="1921925"/>
          <a:ext cx="3000000" cy="3000000"/>
        </p:xfrm>
        <a:graphic>
          <a:graphicData uri="http://schemas.openxmlformats.org/drawingml/2006/table">
            <a:tbl>
              <a:tblPr>
                <a:noFill/>
                <a:tableStyleId>{A4763802-7241-452A-A0CA-D1A4F295C8B1}</a:tableStyleId>
              </a:tblPr>
              <a:tblGrid>
                <a:gridCol w="4051350"/>
                <a:gridCol w="4051350"/>
              </a:tblGrid>
              <a:tr h="393200">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NOMINATED</a:t>
                      </a:r>
                      <a:endParaRPr sz="1400" u="none" cap="none" strike="noStrike">
                        <a:solidFill>
                          <a:srgbClr val="292929"/>
                        </a:solidFill>
                        <a:latin typeface="Proxima Nova"/>
                        <a:ea typeface="Proxima Nova"/>
                        <a:cs typeface="Proxima Nova"/>
                        <a:sym typeface="Proxima Nova"/>
                      </a:endParaRPr>
                    </a:p>
                  </a:txBody>
                  <a:tcPr marT="91425" marB="91425" marR="91425" marL="91425" anchor="ctr">
                    <a:lnB cap="flat" cmpd="sng" w="9525">
                      <a:solidFill>
                        <a:schemeClr val="dk1"/>
                      </a:solidFill>
                      <a:prstDash val="solid"/>
                      <a:round/>
                      <a:headEnd len="sm" w="sm" type="none"/>
                      <a:tailEnd len="sm" w="sm" type="none"/>
                    </a:lnB>
                    <a:solidFill>
                      <a:srgbClr val="FDDB6A"/>
                    </a:solidFill>
                  </a:tcPr>
                </a:tc>
              </a:tr>
              <a:tr h="393200">
                <a:tc>
                  <a:txBody>
                    <a:bodyPr/>
                    <a:lstStyle/>
                    <a:p>
                      <a:pPr indent="0" lvl="0" marL="0" rtl="0" algn="ctr">
                        <a:spcBef>
                          <a:spcPts val="0"/>
                        </a:spcBef>
                        <a:spcAft>
                          <a:spcPts val="0"/>
                        </a:spcAft>
                        <a:buNone/>
                      </a:pPr>
                      <a:r>
                        <a:rPr lang="en-US"/>
                        <a:t>President</a:t>
                      </a:r>
                      <a:endParaRPr/>
                    </a:p>
                  </a:txBody>
                  <a:tcPr marT="91425" marB="91425" marR="91425" marL="91425" anchor="ctr">
                    <a:lnR cap="flat" cmpd="sng" w="9525">
                      <a:solidFill>
                        <a:schemeClr val="dk1"/>
                      </a:solidFill>
                      <a:prstDash val="solid"/>
                      <a:round/>
                      <a:headEnd len="sm" w="sm" type="none"/>
                      <a:tailEnd len="sm" w="sm" type="none"/>
                    </a:lnR>
                    <a:lnB cap="flat" cmpd="sng" w="9525">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lang="en-US"/>
                        <a:t>Steph Nasturzio **</a:t>
                      </a:r>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rPr>
                        <a:t>Head Referee</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Glen Duffield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rPr>
                        <a:t>Secretary</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Marlon Jordan **</a:t>
                      </a:r>
                      <a:endParaRPr sz="1400" u="none" cap="none" strike="noStrike">
                        <a:latin typeface="Proxima Nova"/>
                        <a:ea typeface="Proxima Nova"/>
                        <a:cs typeface="Proxima Nova"/>
                        <a:sym typeface="Proxima Nov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r h="393200">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Womens Director</a:t>
                      </a:r>
                      <a:endParaRPr sz="1400" u="none" cap="none" strike="noStrike">
                        <a:solidFill>
                          <a:srgbClr val="FFFFFF"/>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t>Mike Hill **</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F2CC"/>
                    </a:solidFill>
                  </a:tcPr>
                </a:tc>
              </a:tr>
            </a:tbl>
          </a:graphicData>
        </a:graphic>
      </p:graphicFrame>
      <p:pic>
        <p:nvPicPr>
          <p:cNvPr descr="Google Shape;78;p4" id="325" name="Google Shape;325;p30"/>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
        <p:nvSpPr>
          <p:cNvPr id="326" name="Google Shape;326;p30"/>
          <p:cNvSpPr txBox="1"/>
          <p:nvPr/>
        </p:nvSpPr>
        <p:spPr>
          <a:xfrm>
            <a:off x="4191000" y="4333634"/>
            <a:ext cx="4572000" cy="6741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Clr>
                <a:srgbClr val="000000"/>
              </a:buClr>
              <a:buSzPts val="800"/>
              <a:buFont typeface="Arial"/>
              <a:buNone/>
            </a:pPr>
            <a:r>
              <a:rPr lang="en-US"/>
              <a:t>Treasurer: Anne McNally</a:t>
            </a:r>
            <a:endParaRPr/>
          </a:p>
          <a:p>
            <a:pPr indent="0" lvl="0" marL="0" marR="0" rtl="0" algn="r">
              <a:lnSpc>
                <a:spcPct val="90000"/>
              </a:lnSpc>
              <a:spcBef>
                <a:spcPts val="0"/>
              </a:spcBef>
              <a:spcAft>
                <a:spcPts val="0"/>
              </a:spcAft>
              <a:buClr>
                <a:srgbClr val="000000"/>
              </a:buClr>
              <a:buSzPts val="800"/>
              <a:buFont typeface="Arial"/>
              <a:buNone/>
            </a:pPr>
            <a:r>
              <a:t/>
            </a:r>
            <a:endParaRPr/>
          </a:p>
          <a:p>
            <a:pPr indent="0" lvl="0" marL="0" marR="0" rtl="0" algn="r">
              <a:lnSpc>
                <a:spcPct val="90000"/>
              </a:lnSpc>
              <a:spcBef>
                <a:spcPts val="0"/>
              </a:spcBef>
              <a:spcAft>
                <a:spcPts val="0"/>
              </a:spcAft>
              <a:buClr>
                <a:srgbClr val="000000"/>
              </a:buClr>
              <a:buSzPts val="800"/>
              <a:buFont typeface="Arial"/>
              <a:buNone/>
            </a:pPr>
            <a:r>
              <a:rPr b="0" i="0" lang="en-US" sz="1400" u="none" cap="none" strike="noStrike">
                <a:solidFill>
                  <a:srgbClr val="000000"/>
                </a:solidFill>
                <a:latin typeface="Arial"/>
                <a:ea typeface="Arial"/>
                <a:cs typeface="Arial"/>
                <a:sym typeface="Arial"/>
              </a:rPr>
              <a:t>**Acclaimed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0" name="Shape 330"/>
        <p:cNvGrpSpPr/>
        <p:nvPr/>
      </p:nvGrpSpPr>
      <p:grpSpPr>
        <a:xfrm>
          <a:off x="0" y="0"/>
          <a:ext cx="0" cy="0"/>
          <a:chOff x="0" y="0"/>
          <a:chExt cx="0" cy="0"/>
        </a:xfrm>
      </p:grpSpPr>
      <p:sp>
        <p:nvSpPr>
          <p:cNvPr id="331" name="Google Shape;331;p2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12. Support Positions</a:t>
            </a:r>
            <a:endParaRPr sz="2400"/>
          </a:p>
        </p:txBody>
      </p:sp>
      <p:sp>
        <p:nvSpPr>
          <p:cNvPr id="332" name="Google Shape;332;p29"/>
          <p:cNvSpPr txBox="1"/>
          <p:nvPr>
            <p:ph idx="1" type="body"/>
          </p:nvPr>
        </p:nvSpPr>
        <p:spPr>
          <a:xfrm>
            <a:off x="588474" y="1255525"/>
            <a:ext cx="8102701" cy="458976"/>
          </a:xfrm>
          <a:prstGeom prst="rect">
            <a:avLst/>
          </a:prstGeom>
          <a:noFill/>
          <a:ln>
            <a:noFill/>
          </a:ln>
        </p:spPr>
        <p:txBody>
          <a:bodyPr anchorCtr="0" anchor="t" bIns="91400" lIns="91400" spcFirstLastPara="1" rIns="91400" wrap="square" tIns="91400">
            <a:normAutofit fontScale="77500"/>
          </a:bodyPr>
          <a:lstStyle/>
          <a:p>
            <a:pPr indent="0" lvl="0" marL="0" rtl="0" algn="l">
              <a:lnSpc>
                <a:spcPct val="90000"/>
              </a:lnSpc>
              <a:spcBef>
                <a:spcPts val="0"/>
              </a:spcBef>
              <a:spcAft>
                <a:spcPts val="0"/>
              </a:spcAft>
              <a:buSzPct val="112500"/>
              <a:buNone/>
            </a:pPr>
            <a:r>
              <a:rPr lang="en-US" sz="1600">
                <a:solidFill>
                  <a:srgbClr val="000000"/>
                </a:solidFill>
                <a:latin typeface="Proxima Nova"/>
                <a:ea typeface="Proxima Nova"/>
                <a:cs typeface="Proxima Nova"/>
                <a:sym typeface="Proxima Nova"/>
              </a:rPr>
              <a:t>To assist the Executive, the following positions have been created</a:t>
            </a:r>
            <a:r>
              <a:rPr lang="en-US" sz="1600">
                <a:solidFill>
                  <a:srgbClr val="000000"/>
                </a:solidFill>
              </a:rPr>
              <a:t>–please spread the word about these vacancies:</a:t>
            </a:r>
            <a:endParaRPr sz="1600">
              <a:solidFill>
                <a:srgbClr val="000000"/>
              </a:solidFill>
              <a:latin typeface="Proxima Nova"/>
              <a:ea typeface="Proxima Nova"/>
              <a:cs typeface="Proxima Nova"/>
              <a:sym typeface="Proxima Nova"/>
            </a:endParaRPr>
          </a:p>
        </p:txBody>
      </p:sp>
      <p:graphicFrame>
        <p:nvGraphicFramePr>
          <p:cNvPr id="333" name="Google Shape;333;p29"/>
          <p:cNvGraphicFramePr/>
          <p:nvPr/>
        </p:nvGraphicFramePr>
        <p:xfrm>
          <a:off x="588475" y="1797999"/>
          <a:ext cx="3000000" cy="3000000"/>
        </p:xfrm>
        <a:graphic>
          <a:graphicData uri="http://schemas.openxmlformats.org/drawingml/2006/table">
            <a:tbl>
              <a:tblPr>
                <a:noFill/>
                <a:tableStyleId>{A4763802-7241-452A-A0CA-D1A4F295C8B1}</a:tableStyleId>
              </a:tblPr>
              <a:tblGrid>
                <a:gridCol w="4051350"/>
                <a:gridCol w="4051350"/>
              </a:tblGrid>
              <a:tr h="393200">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POSITION</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c>
                  <a:txBody>
                    <a:bodyPr/>
                    <a:lstStyle/>
                    <a:p>
                      <a:pPr indent="0" lvl="0" marL="0" marR="0" rtl="0" algn="l">
                        <a:lnSpc>
                          <a:spcPct val="100000"/>
                        </a:lnSpc>
                        <a:spcBef>
                          <a:spcPts val="0"/>
                        </a:spcBef>
                        <a:spcAft>
                          <a:spcPts val="0"/>
                        </a:spcAft>
                        <a:buClr>
                          <a:srgbClr val="FFFFFF"/>
                        </a:buClr>
                        <a:buSzPts val="1000"/>
                        <a:buFont typeface="Arial"/>
                        <a:buNone/>
                      </a:pPr>
                      <a:r>
                        <a:rPr b="1" lang="en-US" sz="1400" u="none" cap="none" strike="noStrike">
                          <a:solidFill>
                            <a:srgbClr val="292929"/>
                          </a:solidFill>
                          <a:latin typeface="Proxima Nova"/>
                          <a:ea typeface="Proxima Nova"/>
                          <a:cs typeface="Proxima Nova"/>
                          <a:sym typeface="Proxima Nova"/>
                        </a:rPr>
                        <a:t>VOLUNTEER</a:t>
                      </a:r>
                      <a:endParaRPr sz="1400" u="none" cap="none" strike="noStrike">
                        <a:solidFill>
                          <a:srgbClr val="292929"/>
                        </a:solidFill>
                        <a:latin typeface="Proxima Nova"/>
                        <a:ea typeface="Proxima Nova"/>
                        <a:cs typeface="Proxima Nova"/>
                        <a:sym typeface="Proxima Nova"/>
                      </a:endParaRPr>
                    </a:p>
                  </a:txBody>
                  <a:tcPr marT="91425" marB="91425" marR="91425" marL="91425" anchor="ctr">
                    <a:solidFill>
                      <a:srgbClr val="FDDB6A"/>
                    </a:solidFill>
                  </a:tcPr>
                </a:tc>
              </a:tr>
              <a:tr h="393200">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Equipment Manager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latin typeface="Proxima Nova"/>
                          <a:ea typeface="Proxima Nova"/>
                          <a:cs typeface="Proxima Nova"/>
                          <a:sym typeface="Proxima Nova"/>
                        </a:rPr>
                        <a:t>Haydn Kirby</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r h="393200">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Treasurer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solidFill>
                            <a:srgbClr val="FFFFFF"/>
                          </a:solidFill>
                        </a:rPr>
                        <a:t>Vacant</a:t>
                      </a:r>
                      <a:endParaRPr sz="1400" u="none" cap="none" strike="noStrike">
                        <a:solidFill>
                          <a:srgbClr val="FFFFFF"/>
                        </a:solidFill>
                      </a:endParaRPr>
                    </a:p>
                  </a:txBody>
                  <a:tcPr marT="91425" marB="91425" marR="91425" marL="91425" anchor="ctr">
                    <a:solidFill>
                      <a:srgbClr val="4285F4"/>
                    </a:solidFill>
                  </a:tcPr>
                </a:tc>
              </a:tr>
              <a:tr h="393200">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Sponsorship Manager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a:latin typeface="Proxima Nova"/>
                          <a:ea typeface="Proxima Nova"/>
                          <a:cs typeface="Proxima Nova"/>
                          <a:sym typeface="Proxima Nova"/>
                        </a:rPr>
                        <a:t>Dan Gibbons</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r h="393200">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Assistant Minor Soccer</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solidFill>
                            <a:srgbClr val="FFFFFF"/>
                          </a:solidFill>
                          <a:latin typeface="Proxima Nova"/>
                          <a:ea typeface="Proxima Nova"/>
                          <a:cs typeface="Proxima Nova"/>
                          <a:sym typeface="Proxima Nova"/>
                        </a:rPr>
                        <a:t>Vacant</a:t>
                      </a:r>
                      <a:endParaRPr sz="1400" u="none" cap="none" strike="noStrike">
                        <a:solidFill>
                          <a:srgbClr val="FFFFFF"/>
                        </a:solidFill>
                        <a:latin typeface="Proxima Nova"/>
                        <a:ea typeface="Proxima Nova"/>
                        <a:cs typeface="Proxima Nova"/>
                        <a:sym typeface="Proxima Nova"/>
                      </a:endParaRPr>
                    </a:p>
                  </a:txBody>
                  <a:tcPr marT="91425" marB="91425" marR="91425" marL="91425" anchor="ctr">
                    <a:solidFill>
                      <a:srgbClr val="4285F4"/>
                    </a:solidFill>
                  </a:tcPr>
                </a:tc>
              </a:tr>
              <a:tr h="393200">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Assistant Adult Coordinator</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c>
                  <a:txBody>
                    <a:bodyPr/>
                    <a:lstStyle/>
                    <a:p>
                      <a:pPr indent="0" lvl="0" marL="0" marR="0" rtl="0" algn="l">
                        <a:lnSpc>
                          <a:spcPct val="100000"/>
                        </a:lnSpc>
                        <a:spcBef>
                          <a:spcPts val="0"/>
                        </a:spcBef>
                        <a:spcAft>
                          <a:spcPts val="0"/>
                        </a:spcAft>
                        <a:buClr>
                          <a:schemeClr val="lt1"/>
                        </a:buClr>
                        <a:buSzPts val="1300"/>
                        <a:buFont typeface="Arial"/>
                        <a:buNone/>
                      </a:pPr>
                      <a:r>
                        <a:rPr lang="en-US" sz="1400" u="none" cap="none" strike="noStrike">
                          <a:latin typeface="Proxima Nova"/>
                          <a:ea typeface="Proxima Nova"/>
                          <a:cs typeface="Proxima Nova"/>
                          <a:sym typeface="Proxima Nova"/>
                        </a:rPr>
                        <a:t>George Johns</a:t>
                      </a:r>
                      <a:endParaRPr sz="1400" u="none" cap="none" strike="noStrike">
                        <a:latin typeface="Proxima Nova"/>
                        <a:ea typeface="Proxima Nova"/>
                        <a:cs typeface="Proxima Nova"/>
                        <a:sym typeface="Proxima Nova"/>
                      </a:endParaRPr>
                    </a:p>
                  </a:txBody>
                  <a:tcPr marT="91425" marB="91425" marR="91425" marL="91425" anchor="ctr">
                    <a:solidFill>
                      <a:srgbClr val="C9DAF8"/>
                    </a:solidFill>
                  </a:tcPr>
                </a:tc>
              </a:tr>
            </a:tbl>
          </a:graphicData>
        </a:graphic>
      </p:graphicFrame>
      <p:pic>
        <p:nvPicPr>
          <p:cNvPr descr="Google Shape;78;p4" id="334" name="Google Shape;334;p29"/>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8" name="Shape 338"/>
        <p:cNvGrpSpPr/>
        <p:nvPr/>
      </p:nvGrpSpPr>
      <p:grpSpPr>
        <a:xfrm>
          <a:off x="0" y="0"/>
          <a:ext cx="0" cy="0"/>
          <a:chOff x="0" y="0"/>
          <a:chExt cx="0" cy="0"/>
        </a:xfrm>
      </p:grpSpPr>
      <p:sp>
        <p:nvSpPr>
          <p:cNvPr id="339" name="Google Shape;339;p2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13. 2025 Club Sponsors</a:t>
            </a:r>
            <a:endParaRPr sz="2400"/>
          </a:p>
        </p:txBody>
      </p:sp>
      <p:pic>
        <p:nvPicPr>
          <p:cNvPr id="340" name="Google Shape;340;p27"/>
          <p:cNvPicPr preferRelativeResize="0"/>
          <p:nvPr/>
        </p:nvPicPr>
        <p:blipFill>
          <a:blip r:embed="rId3">
            <a:alphaModFix/>
          </a:blip>
          <a:stretch>
            <a:fillRect/>
          </a:stretch>
        </p:blipFill>
        <p:spPr>
          <a:xfrm>
            <a:off x="5414750" y="1017721"/>
            <a:ext cx="3219450" cy="1314450"/>
          </a:xfrm>
          <a:prstGeom prst="rect">
            <a:avLst/>
          </a:prstGeom>
          <a:noFill/>
          <a:ln>
            <a:noFill/>
          </a:ln>
        </p:spPr>
      </p:pic>
      <p:pic>
        <p:nvPicPr>
          <p:cNvPr id="341" name="Google Shape;341;p27"/>
          <p:cNvPicPr preferRelativeResize="0"/>
          <p:nvPr/>
        </p:nvPicPr>
        <p:blipFill>
          <a:blip r:embed="rId4">
            <a:alphaModFix/>
          </a:blip>
          <a:stretch>
            <a:fillRect/>
          </a:stretch>
        </p:blipFill>
        <p:spPr>
          <a:xfrm>
            <a:off x="4545700" y="3102550"/>
            <a:ext cx="4410275" cy="1171575"/>
          </a:xfrm>
          <a:prstGeom prst="rect">
            <a:avLst/>
          </a:prstGeom>
          <a:noFill/>
          <a:ln>
            <a:noFill/>
          </a:ln>
        </p:spPr>
      </p:pic>
      <p:pic>
        <p:nvPicPr>
          <p:cNvPr id="342" name="Google Shape;342;p27"/>
          <p:cNvPicPr preferRelativeResize="0"/>
          <p:nvPr/>
        </p:nvPicPr>
        <p:blipFill>
          <a:blip r:embed="rId5">
            <a:alphaModFix/>
          </a:blip>
          <a:stretch>
            <a:fillRect/>
          </a:stretch>
        </p:blipFill>
        <p:spPr>
          <a:xfrm>
            <a:off x="135425" y="3032496"/>
            <a:ext cx="4410283" cy="1311679"/>
          </a:xfrm>
          <a:prstGeom prst="rect">
            <a:avLst/>
          </a:prstGeom>
          <a:noFill/>
          <a:ln>
            <a:noFill/>
          </a:ln>
        </p:spPr>
      </p:pic>
      <p:pic>
        <p:nvPicPr>
          <p:cNvPr id="343" name="Google Shape;343;p27"/>
          <p:cNvPicPr preferRelativeResize="0"/>
          <p:nvPr/>
        </p:nvPicPr>
        <p:blipFill>
          <a:blip r:embed="rId6">
            <a:alphaModFix/>
          </a:blip>
          <a:stretch>
            <a:fillRect/>
          </a:stretch>
        </p:blipFill>
        <p:spPr>
          <a:xfrm>
            <a:off x="946558" y="1167257"/>
            <a:ext cx="4057650" cy="14001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Google Shape;315;g262bb4d9106_0_0" id="348" name="Google Shape;348;p31"/>
          <p:cNvPicPr preferRelativeResize="0"/>
          <p:nvPr/>
        </p:nvPicPr>
        <p:blipFill rotWithShape="1">
          <a:blip r:embed="rId4">
            <a:alphaModFix/>
          </a:blip>
          <a:srcRect b="0" l="0" r="0" t="0"/>
          <a:stretch/>
        </p:blipFill>
        <p:spPr>
          <a:xfrm>
            <a:off x="3550699" y="2166450"/>
            <a:ext cx="2438074" cy="2096177"/>
          </a:xfrm>
          <a:prstGeom prst="rect">
            <a:avLst/>
          </a:prstGeom>
          <a:noFill/>
          <a:ln>
            <a:noFill/>
          </a:ln>
        </p:spPr>
      </p:pic>
      <p:sp>
        <p:nvSpPr>
          <p:cNvPr id="349" name="Google Shape;349;p31"/>
          <p:cNvSpPr/>
          <p:nvPr/>
        </p:nvSpPr>
        <p:spPr>
          <a:xfrm>
            <a:off x="-130400" y="-102863"/>
            <a:ext cx="4156608" cy="774982"/>
          </a:xfrm>
          <a:prstGeom prst="rect">
            <a:avLst/>
          </a:prstGeom>
          <a:gradFill>
            <a:gsLst>
              <a:gs pos="0">
                <a:srgbClr val="F4F6F8"/>
              </a:gs>
              <a:gs pos="82000">
                <a:srgbClr val="F4F6F8"/>
              </a:gs>
              <a:gs pos="100000">
                <a:srgbClr val="FFFFFF">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0" name="Google Shape;350;p31"/>
          <p:cNvSpPr txBox="1"/>
          <p:nvPr>
            <p:ph type="title"/>
          </p:nvPr>
        </p:nvSpPr>
        <p:spPr>
          <a:xfrm>
            <a:off x="228947" y="49296"/>
            <a:ext cx="8520600" cy="572700"/>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extLst>
                  <a:ext uri="http://customooxmlschemas.google.com/">
                    <go:slidesCustomData xmlns:go="http://customooxmlschemas.google.com/" textRoundtripDataId="7"/>
                  </a:ext>
                </a:extLst>
              </a:rPr>
              <a:t>14. Q&amp;A</a:t>
            </a:r>
            <a:endParaRPr sz="2400"/>
          </a:p>
        </p:txBody>
      </p:sp>
      <p:pic>
        <p:nvPicPr>
          <p:cNvPr id="351" name="Google Shape;351;p31"/>
          <p:cNvPicPr preferRelativeResize="0"/>
          <p:nvPr/>
        </p:nvPicPr>
        <p:blipFill>
          <a:blip r:embed="rId5">
            <a:alphaModFix/>
          </a:blip>
          <a:stretch>
            <a:fillRect/>
          </a:stretch>
        </p:blipFill>
        <p:spPr>
          <a:xfrm>
            <a:off x="2018937" y="3995893"/>
            <a:ext cx="2071583" cy="980851"/>
          </a:xfrm>
          <a:prstGeom prst="rect">
            <a:avLst/>
          </a:prstGeom>
          <a:noFill/>
          <a:ln>
            <a:noFill/>
          </a:ln>
        </p:spPr>
      </p:pic>
      <p:pic>
        <p:nvPicPr>
          <p:cNvPr id="352" name="Google Shape;352;p31"/>
          <p:cNvPicPr preferRelativeResize="0"/>
          <p:nvPr/>
        </p:nvPicPr>
        <p:blipFill>
          <a:blip r:embed="rId6">
            <a:alphaModFix/>
          </a:blip>
          <a:stretch>
            <a:fillRect/>
          </a:stretch>
        </p:blipFill>
        <p:spPr>
          <a:xfrm>
            <a:off x="137925" y="3312887"/>
            <a:ext cx="1632450" cy="1830614"/>
          </a:xfrm>
          <a:prstGeom prst="rect">
            <a:avLst/>
          </a:prstGeom>
          <a:noFill/>
          <a:ln>
            <a:noFill/>
          </a:ln>
        </p:spPr>
      </p:pic>
      <p:pic>
        <p:nvPicPr>
          <p:cNvPr id="353" name="Google Shape;353;p31"/>
          <p:cNvPicPr preferRelativeResize="0"/>
          <p:nvPr/>
        </p:nvPicPr>
        <p:blipFill>
          <a:blip r:embed="rId7">
            <a:alphaModFix/>
          </a:blip>
          <a:stretch>
            <a:fillRect/>
          </a:stretch>
        </p:blipFill>
        <p:spPr>
          <a:xfrm>
            <a:off x="137925" y="799549"/>
            <a:ext cx="1943050" cy="1211001"/>
          </a:xfrm>
          <a:prstGeom prst="rect">
            <a:avLst/>
          </a:prstGeom>
          <a:noFill/>
          <a:ln>
            <a:noFill/>
          </a:ln>
        </p:spPr>
      </p:pic>
      <p:pic>
        <p:nvPicPr>
          <p:cNvPr id="354" name="Google Shape;354;p31"/>
          <p:cNvPicPr preferRelativeResize="0"/>
          <p:nvPr/>
        </p:nvPicPr>
        <p:blipFill>
          <a:blip r:embed="rId8">
            <a:alphaModFix/>
          </a:blip>
          <a:stretch>
            <a:fillRect/>
          </a:stretch>
        </p:blipFill>
        <p:spPr>
          <a:xfrm>
            <a:off x="7200650" y="2101125"/>
            <a:ext cx="1632447" cy="1830625"/>
          </a:xfrm>
          <a:prstGeom prst="rect">
            <a:avLst/>
          </a:prstGeom>
          <a:noFill/>
          <a:ln>
            <a:noFill/>
          </a:ln>
        </p:spPr>
      </p:pic>
      <p:pic>
        <p:nvPicPr>
          <p:cNvPr id="355" name="Google Shape;355;p31"/>
          <p:cNvPicPr preferRelativeResize="0"/>
          <p:nvPr/>
        </p:nvPicPr>
        <p:blipFill>
          <a:blip r:embed="rId9">
            <a:alphaModFix/>
          </a:blip>
          <a:stretch>
            <a:fillRect/>
          </a:stretch>
        </p:blipFill>
        <p:spPr>
          <a:xfrm>
            <a:off x="5742525" y="3670003"/>
            <a:ext cx="2071599" cy="1306747"/>
          </a:xfrm>
          <a:prstGeom prst="rect">
            <a:avLst/>
          </a:prstGeom>
          <a:noFill/>
          <a:ln>
            <a:noFill/>
          </a:ln>
        </p:spPr>
      </p:pic>
      <p:pic>
        <p:nvPicPr>
          <p:cNvPr id="356" name="Google Shape;356;p31"/>
          <p:cNvPicPr preferRelativeResize="0"/>
          <p:nvPr/>
        </p:nvPicPr>
        <p:blipFill>
          <a:blip r:embed="rId10">
            <a:alphaModFix/>
          </a:blip>
          <a:stretch>
            <a:fillRect/>
          </a:stretch>
        </p:blipFill>
        <p:spPr>
          <a:xfrm>
            <a:off x="7487200" y="167900"/>
            <a:ext cx="1479325" cy="1635055"/>
          </a:xfrm>
          <a:prstGeom prst="rect">
            <a:avLst/>
          </a:prstGeom>
          <a:noFill/>
          <a:ln>
            <a:noFill/>
          </a:ln>
        </p:spPr>
      </p:pic>
      <p:pic>
        <p:nvPicPr>
          <p:cNvPr id="357" name="Google Shape;357;p31"/>
          <p:cNvPicPr preferRelativeResize="0"/>
          <p:nvPr/>
        </p:nvPicPr>
        <p:blipFill>
          <a:blip r:embed="rId11">
            <a:alphaModFix/>
          </a:blip>
          <a:stretch>
            <a:fillRect/>
          </a:stretch>
        </p:blipFill>
        <p:spPr>
          <a:xfrm>
            <a:off x="5339200" y="49290"/>
            <a:ext cx="2022149" cy="1973808"/>
          </a:xfrm>
          <a:prstGeom prst="rect">
            <a:avLst/>
          </a:prstGeom>
          <a:noFill/>
          <a:ln>
            <a:noFill/>
          </a:ln>
        </p:spPr>
      </p:pic>
      <p:pic>
        <p:nvPicPr>
          <p:cNvPr id="358" name="Google Shape;358;p31"/>
          <p:cNvPicPr preferRelativeResize="0"/>
          <p:nvPr/>
        </p:nvPicPr>
        <p:blipFill>
          <a:blip r:embed="rId12">
            <a:alphaModFix/>
          </a:blip>
          <a:stretch>
            <a:fillRect/>
          </a:stretch>
        </p:blipFill>
        <p:spPr>
          <a:xfrm>
            <a:off x="285775" y="1898191"/>
            <a:ext cx="2987901" cy="1414696"/>
          </a:xfrm>
          <a:prstGeom prst="rect">
            <a:avLst/>
          </a:prstGeom>
          <a:noFill/>
          <a:ln>
            <a:noFill/>
          </a:ln>
        </p:spPr>
      </p:pic>
      <p:pic>
        <p:nvPicPr>
          <p:cNvPr id="359" name="Google Shape;359;p31"/>
          <p:cNvPicPr preferRelativeResize="0"/>
          <p:nvPr/>
        </p:nvPicPr>
        <p:blipFill>
          <a:blip r:embed="rId13">
            <a:alphaModFix/>
          </a:blip>
          <a:stretch>
            <a:fillRect/>
          </a:stretch>
        </p:blipFill>
        <p:spPr>
          <a:xfrm>
            <a:off x="2614039" y="812238"/>
            <a:ext cx="2438086" cy="1271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 name="Shape 76"/>
        <p:cNvGrpSpPr/>
        <p:nvPr/>
      </p:nvGrpSpPr>
      <p:grpSpPr>
        <a:xfrm>
          <a:off x="0" y="0"/>
          <a:ext cx="0" cy="0"/>
          <a:chOff x="0" y="0"/>
          <a:chExt cx="0" cy="0"/>
        </a:xfrm>
      </p:grpSpPr>
      <p:sp>
        <p:nvSpPr>
          <p:cNvPr id="77" name="Google Shape;77;p4"/>
          <p:cNvSpPr txBox="1"/>
          <p:nvPr>
            <p:ph type="title"/>
          </p:nvPr>
        </p:nvSpPr>
        <p:spPr>
          <a:xfrm>
            <a:off x="311699" y="445025"/>
            <a:ext cx="3019330" cy="572701"/>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Agenda</a:t>
            </a:r>
            <a:endParaRPr sz="2400"/>
          </a:p>
        </p:txBody>
      </p:sp>
      <p:sp>
        <p:nvSpPr>
          <p:cNvPr id="78" name="Google Shape;78;p4"/>
          <p:cNvSpPr txBox="1"/>
          <p:nvPr>
            <p:ph idx="1" type="body"/>
          </p:nvPr>
        </p:nvSpPr>
        <p:spPr>
          <a:xfrm>
            <a:off x="311700" y="944250"/>
            <a:ext cx="4443900" cy="4035900"/>
          </a:xfrm>
          <a:prstGeom prst="rect">
            <a:avLst/>
          </a:prstGeom>
          <a:noFill/>
          <a:ln>
            <a:noFill/>
          </a:ln>
        </p:spPr>
        <p:txBody>
          <a:bodyPr anchorCtr="0" anchor="t" bIns="91400" lIns="91400" spcFirstLastPara="1" rIns="91400" wrap="square" tIns="91400">
            <a:noAutofit/>
          </a:bodyPr>
          <a:lstStyle/>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Club Executive</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President’s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Report re MUFC</a:t>
            </a:r>
            <a:endParaRPr sz="1600">
              <a:solidFill>
                <a:srgbClr val="000000"/>
              </a:solidFill>
              <a:latin typeface="Proxima Nova"/>
              <a:ea typeface="Proxima Nova"/>
              <a:cs typeface="Proxima Nova"/>
              <a:sym typeface="Proxima Nova"/>
            </a:endParaRPr>
          </a:p>
          <a:p>
            <a:pPr indent="-330200" lvl="0" marL="457200" rtl="0" algn="l">
              <a:lnSpc>
                <a:spcPct val="115000"/>
              </a:lnSpc>
              <a:spcBef>
                <a:spcPts val="0"/>
              </a:spcBef>
              <a:spcAft>
                <a:spcPts val="0"/>
              </a:spcAft>
              <a:buClr>
                <a:srgbClr val="000000"/>
              </a:buClr>
              <a:buSzPts val="1600"/>
              <a:buAutoNum type="arabicPeriod"/>
            </a:pPr>
            <a:r>
              <a:rPr lang="en-US" sz="1600">
                <a:solidFill>
                  <a:srgbClr val="000000"/>
                </a:solidFill>
              </a:rPr>
              <a:t>ONCA</a:t>
            </a:r>
            <a:endParaRPr sz="1600">
              <a:solidFill>
                <a:srgbClr val="000000"/>
              </a:solidFill>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Minor Soccer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U8 Development </a:t>
            </a:r>
            <a:r>
              <a:rPr lang="en-US" sz="1600">
                <a:solidFill>
                  <a:srgbClr val="000000"/>
                </a:solidFill>
                <a:latin typeface="Proxima Nova"/>
                <a:ea typeface="Proxima Nova"/>
                <a:cs typeface="Proxima Nova"/>
                <a:sym typeface="Proxima Nova"/>
              </a:rPr>
              <a:t>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Adult Coordinator 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Women’s Coordinator Report</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Head Referee Report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Treasurer Report</a:t>
            </a:r>
            <a:r>
              <a:rPr lang="en-US" sz="1600">
                <a:solidFill>
                  <a:srgbClr val="000000"/>
                </a:solidFill>
              </a:rPr>
              <a:t>; </a:t>
            </a:r>
            <a:r>
              <a:rPr lang="en-US" sz="1600">
                <a:solidFill>
                  <a:srgbClr val="000000"/>
                </a:solidFill>
                <a:latin typeface="Proxima Nova"/>
                <a:ea typeface="Proxima Nova"/>
                <a:cs typeface="Proxima Nova"/>
                <a:sym typeface="Proxima Nova"/>
              </a:rPr>
              <a:t>Financial Audit; Auditor</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2024 Club and Team Sponsors </a:t>
            </a:r>
            <a:endParaRPr sz="1600">
              <a:solidFill>
                <a:srgbClr val="000000"/>
              </a:solidFill>
              <a:latin typeface="Proxima Nova"/>
              <a:ea typeface="Proxima Nova"/>
              <a:cs typeface="Proxima Nova"/>
              <a:sym typeface="Proxima Nova"/>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Election </a:t>
            </a:r>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rPr>
              <a:t>2025 Club Sponsors</a:t>
            </a:r>
            <a:endParaRPr sz="1600">
              <a:solidFill>
                <a:srgbClr val="000000"/>
              </a:solidFill>
            </a:endParaRPr>
          </a:p>
          <a:p>
            <a:pPr indent="-317500" lvl="0" marL="457200" rtl="0" algn="l">
              <a:lnSpc>
                <a:spcPct val="115000"/>
              </a:lnSpc>
              <a:spcBef>
                <a:spcPts val="0"/>
              </a:spcBef>
              <a:spcAft>
                <a:spcPts val="0"/>
              </a:spcAft>
              <a:buClr>
                <a:srgbClr val="14368F"/>
              </a:buClr>
              <a:buSzPts val="1400"/>
              <a:buFont typeface="Arial"/>
              <a:buAutoNum type="arabicPeriod"/>
            </a:pPr>
            <a:r>
              <a:rPr lang="en-US" sz="1600">
                <a:solidFill>
                  <a:srgbClr val="000000"/>
                </a:solidFill>
                <a:latin typeface="Proxima Nova"/>
                <a:ea typeface="Proxima Nova"/>
                <a:cs typeface="Proxima Nova"/>
                <a:sym typeface="Proxima Nova"/>
              </a:rPr>
              <a:t>Q&amp;A</a:t>
            </a:r>
            <a:endParaRPr sz="1600">
              <a:solidFill>
                <a:srgbClr val="000000"/>
              </a:solidFill>
              <a:latin typeface="Proxima Nova"/>
              <a:ea typeface="Proxima Nova"/>
              <a:cs typeface="Proxima Nova"/>
              <a:sym typeface="Proxima Nova"/>
            </a:endParaRPr>
          </a:p>
        </p:txBody>
      </p:sp>
      <p:pic>
        <p:nvPicPr>
          <p:cNvPr descr="A football ball on the grass&#10;&#10;Description automatically generated" id="79" name="Google Shape;79;p4"/>
          <p:cNvPicPr preferRelativeResize="0"/>
          <p:nvPr/>
        </p:nvPicPr>
        <p:blipFill rotWithShape="1">
          <a:blip r:embed="rId3">
            <a:alphaModFix/>
          </a:blip>
          <a:srcRect b="0" l="38201" r="8089" t="0"/>
          <a:stretch/>
        </p:blipFill>
        <p:spPr>
          <a:xfrm>
            <a:off x="4915295" y="-3378075"/>
            <a:ext cx="414382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3" name="Shape 83"/>
        <p:cNvGrpSpPr/>
        <p:nvPr/>
      </p:nvGrpSpPr>
      <p:grpSpPr>
        <a:xfrm>
          <a:off x="0" y="0"/>
          <a:ext cx="0" cy="0"/>
          <a:chOff x="0" y="0"/>
          <a:chExt cx="0" cy="0"/>
        </a:xfrm>
      </p:grpSpPr>
      <p:sp>
        <p:nvSpPr>
          <p:cNvPr id="84" name="Google Shape;84;p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Autofit/>
          </a:bodyPr>
          <a:lstStyle/>
          <a:p>
            <a:pPr indent="-372045" lvl="0" marL="425194" marR="0" rtl="0" algn="l">
              <a:lnSpc>
                <a:spcPct val="100000"/>
              </a:lnSpc>
              <a:spcBef>
                <a:spcPts val="0"/>
              </a:spcBef>
              <a:spcAft>
                <a:spcPts val="0"/>
              </a:spcAft>
              <a:buClr>
                <a:srgbClr val="14368F"/>
              </a:buClr>
              <a:buSzPts val="2511"/>
              <a:buFont typeface="Alfa Slab One"/>
              <a:buAutoNum type="arabicPeriod"/>
            </a:pPr>
            <a:r>
              <a:rPr lang="en-US" sz="2400"/>
              <a:t>Club Executive</a:t>
            </a:r>
            <a:endParaRPr sz="2400"/>
          </a:p>
        </p:txBody>
      </p:sp>
      <p:sp>
        <p:nvSpPr>
          <p:cNvPr id="85" name="Google Shape;85;p5"/>
          <p:cNvSpPr txBox="1"/>
          <p:nvPr>
            <p:ph idx="1" type="body"/>
          </p:nvPr>
        </p:nvSpPr>
        <p:spPr>
          <a:xfrm>
            <a:off x="311700" y="1017725"/>
            <a:ext cx="8520600" cy="39777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The Huntsville Soccer Club executive board consists of several voting and non-voting positions.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Every two years, half of our voting positions come up for re-election.  </a:t>
            </a:r>
            <a:endParaRPr>
              <a:latin typeface="Proxima Nova"/>
              <a:ea typeface="Proxima Nova"/>
              <a:cs typeface="Proxima Nova"/>
              <a:sym typeface="Proxima Nova"/>
            </a:endParaRPr>
          </a:p>
          <a:p>
            <a:pPr indent="0" lvl="0" marL="0" rtl="0" algn="l">
              <a:lnSpc>
                <a:spcPct val="115000"/>
              </a:lnSpc>
              <a:spcBef>
                <a:spcPts val="0"/>
              </a:spcBef>
              <a:spcAft>
                <a:spcPts val="0"/>
              </a:spcAft>
              <a:buSzPts val="1200"/>
              <a:buNone/>
            </a:pPr>
            <a:r>
              <a:rPr lang="en-US" sz="1200">
                <a:solidFill>
                  <a:srgbClr val="000000"/>
                </a:solidFill>
                <a:latin typeface="Proxima Nova"/>
                <a:ea typeface="Proxima Nova"/>
                <a:cs typeface="Proxima Nova"/>
                <a:sym typeface="Proxima Nova"/>
              </a:rPr>
              <a:t>Below are our voting positions on the board:</a:t>
            </a:r>
            <a:endParaRPr>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200"/>
              <a:buNone/>
            </a:pPr>
            <a:r>
              <a:t/>
            </a:r>
            <a:endParaRPr sz="1200">
              <a:solidFill>
                <a:srgbClr val="000000"/>
              </a:solidFill>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000000"/>
                </a:solidFill>
                <a:latin typeface="Proxima Nova"/>
                <a:ea typeface="Proxima Nova"/>
                <a:cs typeface="Proxima Nova"/>
                <a:sym typeface="Proxima Nova"/>
              </a:rPr>
              <a:t>*** Positions open for re-election are </a:t>
            </a:r>
            <a:br>
              <a:rPr lang="en-US" sz="1400">
                <a:solidFill>
                  <a:srgbClr val="000000"/>
                </a:solidFill>
                <a:latin typeface="Proxima Nova"/>
                <a:ea typeface="Proxima Nova"/>
                <a:cs typeface="Proxima Nova"/>
                <a:sym typeface="Proxima Nova"/>
              </a:rPr>
            </a:br>
            <a:endParaRPr>
              <a:latin typeface="Proxima Nova"/>
              <a:ea typeface="Proxima Nova"/>
              <a:cs typeface="Proxima Nova"/>
              <a:sym typeface="Proxima Nova"/>
            </a:endParaRPr>
          </a:p>
          <a:p>
            <a:pPr indent="0" lvl="0" marL="0" rtl="0" algn="l">
              <a:lnSpc>
                <a:spcPct val="115000"/>
              </a:lnSpc>
              <a:spcBef>
                <a:spcPts val="1200"/>
              </a:spcBef>
              <a:spcAft>
                <a:spcPts val="0"/>
              </a:spcAft>
              <a:buSzPts val="1400"/>
              <a:buNone/>
            </a:pPr>
            <a:r>
              <a:rPr lang="en-US" sz="1400">
                <a:solidFill>
                  <a:srgbClr val="FF0000"/>
                </a:solidFill>
                <a:latin typeface="Proxima Nova"/>
                <a:ea typeface="Proxima Nova"/>
                <a:cs typeface="Proxima Nova"/>
                <a:sym typeface="Proxima Nova"/>
              </a:rPr>
              <a:t>* D&amp;I </a:t>
            </a:r>
            <a:r>
              <a:rPr lang="en-US" sz="1400">
                <a:solidFill>
                  <a:srgbClr val="FF0000"/>
                </a:solidFill>
              </a:rPr>
              <a:t>Officer and Rep Coordinator r</a:t>
            </a:r>
            <a:r>
              <a:rPr lang="en-US" sz="1400">
                <a:solidFill>
                  <a:srgbClr val="FF0000"/>
                </a:solidFill>
                <a:latin typeface="Proxima Nova"/>
                <a:ea typeface="Proxima Nova"/>
                <a:cs typeface="Proxima Nova"/>
                <a:sym typeface="Proxima Nova"/>
              </a:rPr>
              <a:t>oles to be removed from the board</a:t>
            </a:r>
            <a:endParaRPr>
              <a:solidFill>
                <a:srgbClr val="FF0000"/>
              </a:solidFill>
              <a:latin typeface="Proxima Nova"/>
              <a:ea typeface="Proxima Nova"/>
              <a:cs typeface="Proxima Nova"/>
              <a:sym typeface="Proxima Nova"/>
            </a:endParaRPr>
          </a:p>
        </p:txBody>
      </p:sp>
      <p:pic>
        <p:nvPicPr>
          <p:cNvPr descr="Google Shape;78;p4" id="86" name="Google Shape;86;p5"/>
          <p:cNvPicPr preferRelativeResize="0"/>
          <p:nvPr/>
        </p:nvPicPr>
        <p:blipFill rotWithShape="1">
          <a:blip r:embed="rId3">
            <a:alphaModFix/>
          </a:blip>
          <a:srcRect b="0" l="0" r="0" t="0"/>
          <a:stretch/>
        </p:blipFill>
        <p:spPr>
          <a:xfrm>
            <a:off x="7661792" y="172749"/>
            <a:ext cx="1299499" cy="1117251"/>
          </a:xfrm>
          <a:prstGeom prst="rect">
            <a:avLst/>
          </a:prstGeom>
          <a:noFill/>
          <a:ln>
            <a:noFill/>
          </a:ln>
        </p:spPr>
      </p:pic>
      <p:graphicFrame>
        <p:nvGraphicFramePr>
          <p:cNvPr id="87" name="Google Shape;87;p5"/>
          <p:cNvGraphicFramePr/>
          <p:nvPr/>
        </p:nvGraphicFramePr>
        <p:xfrm>
          <a:off x="352449" y="1830621"/>
          <a:ext cx="3000000" cy="3000000"/>
        </p:xfrm>
        <a:graphic>
          <a:graphicData uri="http://schemas.openxmlformats.org/drawingml/2006/table">
            <a:tbl>
              <a:tblPr>
                <a:noFill/>
                <a:tableStyleId>{A4763802-7241-452A-A0CA-D1A4F295C8B1}</a:tableStyleId>
              </a:tblPr>
              <a:tblGrid>
                <a:gridCol w="1831725"/>
                <a:gridCol w="2131975"/>
                <a:gridCol w="1924550"/>
                <a:gridCol w="2720600"/>
              </a:tblGrid>
              <a:tr h="473375">
                <a:tc gridSpan="2">
                  <a:txBody>
                    <a:bodyPr/>
                    <a:lstStyle/>
                    <a:p>
                      <a:pPr indent="0" lvl="0" marL="0" marR="0" rtl="0" algn="ctr">
                        <a:lnSpc>
                          <a:spcPct val="100000"/>
                        </a:lnSpc>
                        <a:spcBef>
                          <a:spcPts val="0"/>
                        </a:spcBef>
                        <a:spcAft>
                          <a:spcPts val="0"/>
                        </a:spcAft>
                        <a:buClr>
                          <a:srgbClr val="151515"/>
                        </a:buClr>
                        <a:buSzPts val="1400"/>
                        <a:buFont typeface="Arial"/>
                        <a:buNone/>
                      </a:pPr>
                      <a:r>
                        <a:rPr b="1" lang="en-US" u="sng">
                          <a:latin typeface="Proxima Nova"/>
                          <a:ea typeface="Proxima Nova"/>
                          <a:cs typeface="Proxima Nova"/>
                          <a:sym typeface="Proxima Nova"/>
                        </a:rPr>
                        <a:t>Up for re-election</a:t>
                      </a:r>
                      <a:endParaRPr b="1" sz="1400" u="sng" cap="none" strike="noStrike">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c gridSpan="2">
                  <a:txBody>
                    <a:bodyPr/>
                    <a:lstStyle/>
                    <a:p>
                      <a:pPr indent="0" lvl="0" marL="0" rtl="0" algn="ctr">
                        <a:spcBef>
                          <a:spcPts val="0"/>
                        </a:spcBef>
                        <a:spcAft>
                          <a:spcPts val="0"/>
                        </a:spcAft>
                        <a:buNone/>
                      </a:pPr>
                      <a:r>
                        <a:rPr b="1" lang="en-US" u="sng">
                          <a:latin typeface="Proxima Nova"/>
                          <a:ea typeface="Proxima Nova"/>
                          <a:cs typeface="Proxima Nova"/>
                          <a:sym typeface="Proxima Nova"/>
                        </a:rPr>
                        <a:t>Second of a two year term</a:t>
                      </a:r>
                      <a:endParaRPr b="1" u="sng">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hMerge="1"/>
              </a:tr>
              <a:tr h="47337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President </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Ted Maduri</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Vice President</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Chris Occhiuzzi</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417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Head Referee</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Glen Duffield</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Treasurer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a:latin typeface="Proxima Nova"/>
                          <a:ea typeface="Proxima Nova"/>
                          <a:cs typeface="Proxima Nova"/>
                          <a:sym typeface="Proxima Nova"/>
                        </a:rPr>
                        <a:t>Anne McNally</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71625">
                <a:tc>
                  <a:txBody>
                    <a:bodyPr/>
                    <a:lstStyle/>
                    <a:p>
                      <a:pPr indent="0" lvl="0" marL="0" marR="0" rtl="0" algn="ctr">
                        <a:lnSpc>
                          <a:spcPct val="100000"/>
                        </a:lnSpc>
                        <a:spcBef>
                          <a:spcPts val="0"/>
                        </a:spcBef>
                        <a:spcAft>
                          <a:spcPts val="0"/>
                        </a:spcAft>
                        <a:buClr>
                          <a:srgbClr val="151515"/>
                        </a:buClr>
                        <a:buSzPts val="1400"/>
                        <a:buFont typeface="Arial"/>
                        <a:buNone/>
                      </a:pPr>
                      <a:r>
                        <a:rPr lang="en-US" sz="1400" u="none" cap="none" strike="noStrike">
                          <a:solidFill>
                            <a:srgbClr val="151515"/>
                          </a:solidFill>
                          <a:latin typeface="Proxima Nova"/>
                          <a:ea typeface="Proxima Nova"/>
                          <a:cs typeface="Proxima Nova"/>
                          <a:sym typeface="Proxima Nova"/>
                        </a:rPr>
                        <a:t>Secretary</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Marlon Jordan</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Adult Coordinator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Melanie Mercier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r h="471625">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Womens Director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Mike Hill</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sz="1400" u="none" cap="none" strike="noStrike">
                          <a:latin typeface="Proxima Nova"/>
                          <a:ea typeface="Proxima Nova"/>
                          <a:cs typeface="Proxima Nova"/>
                          <a:sym typeface="Proxima Nova"/>
                        </a:rPr>
                        <a:t>Minor Coordinator</a:t>
                      </a:r>
                      <a:endParaRPr sz="1400" u="none" cap="none" strike="noStrike">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chemeClr val="lt1"/>
                        </a:buClr>
                        <a:buSzPts val="1400"/>
                        <a:buFont typeface="Arial"/>
                        <a:buNone/>
                      </a:pPr>
                      <a:r>
                        <a:rPr lang="en-US">
                          <a:latin typeface="Proxima Nova"/>
                          <a:ea typeface="Proxima Nova"/>
                          <a:cs typeface="Proxima Nova"/>
                          <a:sym typeface="Proxima Nova"/>
                        </a:rPr>
                        <a:t>Kayla Bauer</a:t>
                      </a:r>
                      <a:endParaRPr>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 name="Shape 91"/>
        <p:cNvGrpSpPr/>
        <p:nvPr/>
      </p:nvGrpSpPr>
      <p:grpSpPr>
        <a:xfrm>
          <a:off x="0" y="0"/>
          <a:ext cx="0" cy="0"/>
          <a:chOff x="0" y="0"/>
          <a:chExt cx="0" cy="0"/>
        </a:xfrm>
      </p:grpSpPr>
      <p:sp>
        <p:nvSpPr>
          <p:cNvPr id="92" name="Google Shape;92;p7"/>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2. President’s Report</a:t>
            </a:r>
            <a:endParaRPr sz="2400"/>
          </a:p>
        </p:txBody>
      </p:sp>
      <p:sp>
        <p:nvSpPr>
          <p:cNvPr id="93" name="Google Shape;93;p7"/>
          <p:cNvSpPr txBox="1"/>
          <p:nvPr>
            <p:ph idx="1" type="body"/>
          </p:nvPr>
        </p:nvSpPr>
        <p:spPr>
          <a:xfrm>
            <a:off x="311698" y="1152475"/>
            <a:ext cx="5593802" cy="3456000"/>
          </a:xfrm>
          <a:prstGeom prst="rect">
            <a:avLst/>
          </a:prstGeom>
          <a:noFill/>
          <a:ln>
            <a:noFill/>
          </a:ln>
        </p:spPr>
        <p:txBody>
          <a:bodyPr anchorCtr="0" anchor="t" bIns="91400" lIns="91400" spcFirstLastPara="1" rIns="91400" wrap="square" tIns="91400">
            <a:normAutofit fontScale="85000" lnSpcReduction="20000"/>
          </a:bodyPr>
          <a:lstStyle/>
          <a:p>
            <a:pPr indent="0" lvl="0" marL="0" rtl="0" algn="l">
              <a:lnSpc>
                <a:spcPct val="115000"/>
              </a:lnSpc>
              <a:spcBef>
                <a:spcPts val="0"/>
              </a:spcBef>
              <a:spcAft>
                <a:spcPts val="0"/>
              </a:spcAft>
              <a:buSzPct val="100000"/>
              <a:buNone/>
            </a:pPr>
            <a:r>
              <a:rPr b="1" lang="en-US" sz="1600">
                <a:solidFill>
                  <a:srgbClr val="14368F"/>
                </a:solidFill>
                <a:latin typeface="Proxima Nova"/>
                <a:ea typeface="Proxima Nova"/>
                <a:cs typeface="Proxima Nova"/>
                <a:sym typeface="Proxima Nova"/>
              </a:rPr>
              <a:t>HIGHLIGHTS</a:t>
            </a:r>
            <a:endParaRPr b="1" sz="1600" u="sng">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rPr>
              <a:t>Virtually sold out across the board in Youth programming: Summer, Fall and Winter</a:t>
            </a:r>
            <a:endParaRPr>
              <a:solidFill>
                <a:srgbClr val="292929"/>
              </a:solidFill>
              <a:latin typeface="Proxima Nova"/>
              <a:ea typeface="Proxima Nova"/>
              <a:cs typeface="Proxima Nova"/>
              <a:sym typeface="Proxima Nova"/>
            </a:endParaRPr>
          </a:p>
          <a:p>
            <a:pPr indent="-323056" lvl="0" marL="457200" rtl="0" algn="l">
              <a:lnSpc>
                <a:spcPct val="115000"/>
              </a:lnSpc>
              <a:spcBef>
                <a:spcPts val="0"/>
              </a:spcBef>
              <a:spcAft>
                <a:spcPts val="0"/>
              </a:spcAft>
              <a:buClr>
                <a:srgbClr val="14368F"/>
              </a:buClr>
              <a:buSzPct val="100000"/>
              <a:buFont typeface="Arial"/>
              <a:buChar char="•"/>
            </a:pPr>
            <a:r>
              <a:rPr lang="en-US" sz="1750">
                <a:solidFill>
                  <a:srgbClr val="292929"/>
                </a:solidFill>
              </a:rPr>
              <a:t>Adult: strong numbers plus new programming (</a:t>
            </a:r>
            <a:r>
              <a:rPr lang="en-US" sz="1750">
                <a:solidFill>
                  <a:srgbClr val="292929"/>
                </a:solidFill>
              </a:rPr>
              <a:t>Men’s Only Pick Up- Mondays at 7pm and Men’s Open Age Select Team </a:t>
            </a:r>
            <a:r>
              <a:rPr lang="en-US" sz="1750">
                <a:solidFill>
                  <a:srgbClr val="292929"/>
                </a:solidFill>
              </a:rPr>
              <a:t>)</a:t>
            </a:r>
            <a:endParaRPr sz="1750">
              <a:solidFill>
                <a:srgbClr val="292929"/>
              </a:solidFill>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Women’s League</a:t>
            </a:r>
            <a:endParaRPr>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Soccer day was </a:t>
            </a:r>
            <a:r>
              <a:rPr lang="en-US">
                <a:solidFill>
                  <a:srgbClr val="292929"/>
                </a:solidFill>
              </a:rPr>
              <a:t>the best I’ve seen</a:t>
            </a:r>
            <a:endParaRPr>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U8 Development: ~ 30 participants</a:t>
            </a:r>
            <a:endParaRPr>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latin typeface="Proxima Nova"/>
                <a:ea typeface="Proxima Nova"/>
                <a:cs typeface="Proxima Nova"/>
                <a:sym typeface="Proxima Nova"/>
              </a:rPr>
              <a:t>Great volunteers in all areas</a:t>
            </a:r>
            <a:endParaRPr>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14368F"/>
              </a:buClr>
              <a:buSzPct val="100000"/>
              <a:buFont typeface="Arial"/>
              <a:buChar char="•"/>
            </a:pPr>
            <a:r>
              <a:rPr lang="en-US">
                <a:solidFill>
                  <a:srgbClr val="292929"/>
                </a:solidFill>
              </a:rPr>
              <a:t>Amazing </a:t>
            </a:r>
            <a:r>
              <a:rPr lang="en-US">
                <a:solidFill>
                  <a:srgbClr val="292929"/>
                </a:solidFill>
                <a:latin typeface="Proxima Nova"/>
                <a:ea typeface="Proxima Nova"/>
                <a:cs typeface="Proxima Nova"/>
                <a:sym typeface="Proxima Nova"/>
              </a:rPr>
              <a:t>Club (and other) sponsors</a:t>
            </a:r>
            <a:endParaRPr>
              <a:solidFill>
                <a:srgbClr val="292929"/>
              </a:solidFill>
              <a:latin typeface="Proxima Nova"/>
              <a:ea typeface="Proxima Nova"/>
              <a:cs typeface="Proxima Nova"/>
              <a:sym typeface="Proxima Nova"/>
            </a:endParaRPr>
          </a:p>
          <a:p>
            <a:pPr indent="-325755" lvl="0" marL="457200" rtl="0" algn="l">
              <a:lnSpc>
                <a:spcPct val="115000"/>
              </a:lnSpc>
              <a:spcBef>
                <a:spcPts val="0"/>
              </a:spcBef>
              <a:spcAft>
                <a:spcPts val="0"/>
              </a:spcAft>
              <a:buClr>
                <a:srgbClr val="292929"/>
              </a:buClr>
              <a:buSzPct val="100000"/>
              <a:buChar char="•"/>
            </a:pPr>
            <a:r>
              <a:rPr lang="en-US">
                <a:solidFill>
                  <a:srgbClr val="292929"/>
                </a:solidFill>
              </a:rPr>
              <a:t>Continued cooperation and coordination with BSC</a:t>
            </a:r>
            <a:endParaRPr>
              <a:solidFill>
                <a:srgbClr val="292929"/>
              </a:solidFill>
            </a:endParaRPr>
          </a:p>
          <a:p>
            <a:pPr indent="-325755" lvl="0" marL="457200" rtl="0" algn="l">
              <a:lnSpc>
                <a:spcPct val="115000"/>
              </a:lnSpc>
              <a:spcBef>
                <a:spcPts val="0"/>
              </a:spcBef>
              <a:spcAft>
                <a:spcPts val="0"/>
              </a:spcAft>
              <a:buClr>
                <a:srgbClr val="292929"/>
              </a:buClr>
              <a:buSzPct val="100000"/>
              <a:buChar char="•"/>
            </a:pPr>
            <a:r>
              <a:rPr lang="en-US">
                <a:solidFill>
                  <a:srgbClr val="292929"/>
                </a:solidFill>
              </a:rPr>
              <a:t>Administrator: one for all three clubs–sign of things to come</a:t>
            </a:r>
            <a:endParaRPr>
              <a:solidFill>
                <a:srgbClr val="292929"/>
              </a:solidFill>
            </a:endParaRPr>
          </a:p>
        </p:txBody>
      </p:sp>
      <p:pic>
        <p:nvPicPr>
          <p:cNvPr id="94" name="Google Shape;94;p7"/>
          <p:cNvPicPr preferRelativeResize="0"/>
          <p:nvPr/>
        </p:nvPicPr>
        <p:blipFill rotWithShape="1">
          <a:blip r:embed="rId3">
            <a:alphaModFix/>
          </a:blip>
          <a:srcRect b="0" l="26751" r="27029" t="0"/>
          <a:stretch/>
        </p:blipFill>
        <p:spPr>
          <a:xfrm>
            <a:off x="5972176" y="0"/>
            <a:ext cx="3171824"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sp>
        <p:nvSpPr>
          <p:cNvPr id="99" name="Google Shape;99;p8"/>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496"/>
              <a:buFont typeface="Alfa Slab One"/>
              <a:buNone/>
            </a:pPr>
            <a:r>
              <a:rPr lang="en-US" sz="2400"/>
              <a:t>2. President’s Report (cont’d)</a:t>
            </a:r>
            <a:endParaRPr sz="2400"/>
          </a:p>
        </p:txBody>
      </p:sp>
      <p:sp>
        <p:nvSpPr>
          <p:cNvPr id="100" name="Google Shape;100;p8"/>
          <p:cNvSpPr txBox="1"/>
          <p:nvPr>
            <p:ph idx="1" type="body"/>
          </p:nvPr>
        </p:nvSpPr>
        <p:spPr>
          <a:xfrm>
            <a:off x="311699" y="1152475"/>
            <a:ext cx="5355676" cy="3416400"/>
          </a:xfrm>
          <a:prstGeom prst="rect">
            <a:avLst/>
          </a:prstGeom>
          <a:noFill/>
          <a:ln>
            <a:noFill/>
          </a:ln>
        </p:spPr>
        <p:txBody>
          <a:bodyPr anchorCtr="0" anchor="t" bIns="91400" lIns="91400" spcFirstLastPara="1" rIns="91400" wrap="square" tIns="91400">
            <a:normAutofit/>
          </a:bodyPr>
          <a:lstStyle/>
          <a:p>
            <a:pPr indent="0" lvl="0" marL="0" rtl="0" algn="l">
              <a:lnSpc>
                <a:spcPct val="115000"/>
              </a:lnSpc>
              <a:spcBef>
                <a:spcPts val="0"/>
              </a:spcBef>
              <a:spcAft>
                <a:spcPts val="0"/>
              </a:spcAft>
              <a:buSzPts val="1600"/>
              <a:buNone/>
            </a:pPr>
            <a:r>
              <a:rPr b="1" lang="en-US" sz="1600">
                <a:solidFill>
                  <a:srgbClr val="14368F"/>
                </a:solidFill>
                <a:latin typeface="Proxima Nova"/>
                <a:ea typeface="Proxima Nova"/>
                <a:cs typeface="Proxima Nova"/>
                <a:sym typeface="Proxima Nova"/>
              </a:rPr>
              <a:t>FUTURE CHALLENGES (Immediate and Long-term)</a:t>
            </a:r>
            <a:endParaRPr b="1" sz="1600" u="sng">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Minor Soccer: service offering,</a:t>
            </a:r>
            <a:r>
              <a:rPr lang="en-US">
                <a:solidFill>
                  <a:srgbClr val="292929"/>
                </a:solidFill>
              </a:rPr>
              <a:t> coordinators</a:t>
            </a:r>
            <a:r>
              <a:rPr lang="en-US">
                <a:solidFill>
                  <a:srgbClr val="292929"/>
                </a:solidFill>
                <a:latin typeface="Proxima Nova"/>
                <a:ea typeface="Proxima Nova"/>
                <a:cs typeface="Proxima Nova"/>
                <a:sym typeface="Proxima Nova"/>
              </a:rPr>
              <a:t> and leader</a:t>
            </a:r>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rPr>
              <a:t>Treasurer</a:t>
            </a:r>
            <a:endParaRPr>
              <a:solidFill>
                <a:srgbClr val="292929"/>
              </a:solidFill>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Facilities: grass and gym space </a:t>
            </a:r>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Sponsors: future club sponsors </a:t>
            </a:r>
            <a:r>
              <a:rPr lang="en-US">
                <a:solidFill>
                  <a:srgbClr val="292929"/>
                </a:solidFill>
              </a:rPr>
              <a:t>aren’t </a:t>
            </a:r>
            <a:r>
              <a:rPr lang="en-US">
                <a:solidFill>
                  <a:srgbClr val="292929"/>
                </a:solidFill>
                <a:latin typeface="Proxima Nova"/>
                <a:ea typeface="Proxima Nova"/>
                <a:cs typeface="Proxima Nova"/>
                <a:sym typeface="Proxima Nova"/>
              </a:rPr>
              <a:t>guaranteed and are hugely important</a:t>
            </a:r>
            <a:endParaRPr>
              <a:solidFill>
                <a:srgbClr val="292929"/>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14368F"/>
              </a:buClr>
              <a:buSzPts val="1800"/>
              <a:buFont typeface="Arial"/>
              <a:buChar char="•"/>
            </a:pPr>
            <a:r>
              <a:rPr lang="en-US">
                <a:solidFill>
                  <a:srgbClr val="292929"/>
                </a:solidFill>
                <a:latin typeface="Proxima Nova"/>
                <a:ea typeface="Proxima Nova"/>
                <a:cs typeface="Proxima Nova"/>
                <a:sym typeface="Proxima Nova"/>
              </a:rPr>
              <a:t>Changing of the guar</a:t>
            </a:r>
            <a:r>
              <a:rPr lang="en-US">
                <a:solidFill>
                  <a:srgbClr val="292929"/>
                </a:solidFill>
              </a:rPr>
              <a:t>d</a:t>
            </a:r>
            <a:endParaRPr>
              <a:solidFill>
                <a:srgbClr val="292929"/>
              </a:solidFill>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a:solidFill>
                <a:srgbClr val="292929"/>
              </a:solidFill>
              <a:latin typeface="Proxima Nova"/>
              <a:ea typeface="Proxima Nova"/>
              <a:cs typeface="Proxima Nova"/>
              <a:sym typeface="Proxima Nova"/>
            </a:endParaRPr>
          </a:p>
        </p:txBody>
      </p:sp>
      <p:pic>
        <p:nvPicPr>
          <p:cNvPr id="101" name="Google Shape;101;p8"/>
          <p:cNvPicPr preferRelativeResize="0"/>
          <p:nvPr/>
        </p:nvPicPr>
        <p:blipFill rotWithShape="1">
          <a:blip r:embed="rId3">
            <a:alphaModFix/>
          </a:blip>
          <a:srcRect b="0" l="20899" r="37952" t="0"/>
          <a:stretch/>
        </p:blipFill>
        <p:spPr>
          <a:xfrm>
            <a:off x="5972176" y="0"/>
            <a:ext cx="317182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 name="Shape 105"/>
        <p:cNvGrpSpPr/>
        <p:nvPr/>
      </p:nvGrpSpPr>
      <p:grpSpPr>
        <a:xfrm>
          <a:off x="0" y="0"/>
          <a:ext cx="0" cy="0"/>
          <a:chOff x="0" y="0"/>
          <a:chExt cx="0" cy="0"/>
        </a:xfrm>
      </p:grpSpPr>
      <p:sp>
        <p:nvSpPr>
          <p:cNvPr id="106" name="Google Shape;106;p9"/>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Report re: MUFC</a:t>
            </a:r>
            <a:endParaRPr sz="2400"/>
          </a:p>
        </p:txBody>
      </p:sp>
      <p:sp>
        <p:nvSpPr>
          <p:cNvPr id="107" name="Google Shape;107;p9"/>
          <p:cNvSpPr txBox="1"/>
          <p:nvPr>
            <p:ph idx="1" type="body"/>
          </p:nvPr>
        </p:nvSpPr>
        <p:spPr>
          <a:xfrm>
            <a:off x="200175" y="1152475"/>
            <a:ext cx="8743500" cy="3884700"/>
          </a:xfrm>
          <a:prstGeom prst="rect">
            <a:avLst/>
          </a:prstGeom>
          <a:noFill/>
          <a:ln>
            <a:noFill/>
          </a:ln>
        </p:spPr>
        <p:txBody>
          <a:bodyPr anchorCtr="0" anchor="t" bIns="91400" lIns="91400" spcFirstLastPara="1" rIns="91400" wrap="square" tIns="91400">
            <a:noAutofit/>
          </a:bodyPr>
          <a:lstStyle/>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rPr>
              <a:t>Recall MUFC is a separate legal entity. It is “owned” by HSC and BSC.  </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rPr>
              <a:t>It is run by a board of 8 individuals: 4 nominees from HSC and 4 nominees from BSC. </a:t>
            </a:r>
            <a:endParaRPr sz="1600">
              <a:solidFill>
                <a:srgbClr val="292929"/>
              </a:solidFill>
            </a:endParaRPr>
          </a:p>
          <a:p>
            <a:pPr indent="-330200" lvl="0" marL="457200" rtl="0" algn="l">
              <a:lnSpc>
                <a:spcPct val="115000"/>
              </a:lnSpc>
              <a:spcBef>
                <a:spcPts val="0"/>
              </a:spcBef>
              <a:spcAft>
                <a:spcPts val="0"/>
              </a:spcAft>
              <a:buClr>
                <a:srgbClr val="292929"/>
              </a:buClr>
              <a:buSzPts val="1600"/>
              <a:buChar char="•"/>
            </a:pPr>
            <a:r>
              <a:rPr lang="en-US" sz="1600">
                <a:solidFill>
                  <a:srgbClr val="292929"/>
                </a:solidFill>
              </a:rPr>
              <a:t>Nominees from HSC are Steph N, Glen D, Chris O, Chuck L and Ted M</a:t>
            </a:r>
            <a:endParaRPr sz="1600">
              <a:solidFill>
                <a:srgbClr val="292929"/>
              </a:solidFill>
            </a:endParaRPr>
          </a:p>
          <a:p>
            <a:pPr indent="-330200" lvl="0" marL="457200" rtl="0" algn="l">
              <a:spcBef>
                <a:spcPts val="0"/>
              </a:spcBef>
              <a:spcAft>
                <a:spcPts val="0"/>
              </a:spcAft>
              <a:buClr>
                <a:srgbClr val="14368F"/>
              </a:buClr>
              <a:buSzPts val="1600"/>
              <a:buFont typeface="Arial"/>
              <a:buChar char="•"/>
            </a:pPr>
            <a:r>
              <a:rPr lang="en-US" sz="1600">
                <a:solidFill>
                  <a:srgbClr val="292929"/>
                </a:solidFill>
              </a:rPr>
              <a:t>Milestone: 2024 </a:t>
            </a:r>
            <a:r>
              <a:rPr lang="en-US" sz="1600">
                <a:solidFill>
                  <a:srgbClr val="292929"/>
                </a:solidFill>
              </a:rPr>
              <a:t>was the first year that MUFC ran the Development Program.</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rPr>
              <a:t>This past year we h</a:t>
            </a:r>
            <a:r>
              <a:rPr lang="en-US" sz="1600">
                <a:solidFill>
                  <a:srgbClr val="292929"/>
                </a:solidFill>
              </a:rPr>
              <a:t>ad 276</a:t>
            </a:r>
            <a:r>
              <a:rPr lang="en-US" sz="1600">
                <a:solidFill>
                  <a:srgbClr val="292929"/>
                </a:solidFill>
              </a:rPr>
              <a:t> players and </a:t>
            </a:r>
            <a:r>
              <a:rPr lang="en-US" sz="1600">
                <a:solidFill>
                  <a:srgbClr val="292929"/>
                </a:solidFill>
              </a:rPr>
              <a:t>17</a:t>
            </a:r>
            <a:r>
              <a:rPr lang="en-US" sz="1600">
                <a:solidFill>
                  <a:srgbClr val="292929"/>
                </a:solidFill>
              </a:rPr>
              <a:t> teams </a:t>
            </a:r>
            <a:r>
              <a:rPr lang="en-US" sz="1600">
                <a:solidFill>
                  <a:srgbClr val="292929"/>
                </a:solidFill>
              </a:rPr>
              <a:t>between U9 - U21 Divisions</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rPr>
              <a:t>We had </a:t>
            </a:r>
            <a:r>
              <a:rPr lang="en-US" sz="1600">
                <a:solidFill>
                  <a:srgbClr val="292929"/>
                </a:solidFill>
              </a:rPr>
              <a:t>16 of the 17</a:t>
            </a:r>
            <a:r>
              <a:rPr lang="en-US" sz="1600">
                <a:solidFill>
                  <a:srgbClr val="292929"/>
                </a:solidFill>
              </a:rPr>
              <a:t> teams compete in the </a:t>
            </a:r>
            <a:r>
              <a:rPr lang="en-US" sz="1600">
                <a:solidFill>
                  <a:srgbClr val="292929"/>
                </a:solidFill>
              </a:rPr>
              <a:t>HDSL and one team compete in OWSL</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This upcoming year, we hope to have X rep teams in the </a:t>
            </a:r>
            <a:r>
              <a:rPr lang="en-US" sz="1600">
                <a:solidFill>
                  <a:srgbClr val="292929"/>
                </a:solidFill>
              </a:rPr>
              <a:t>following </a:t>
            </a:r>
            <a:r>
              <a:rPr lang="en-US" sz="1600">
                <a:solidFill>
                  <a:srgbClr val="292929"/>
                </a:solidFill>
                <a:latin typeface="Proxima Nova"/>
                <a:ea typeface="Proxima Nova"/>
                <a:cs typeface="Proxima Nova"/>
                <a:sym typeface="Proxima Nova"/>
              </a:rPr>
              <a:t>age groups:</a:t>
            </a:r>
            <a:r>
              <a:rPr lang="en-US" sz="1600">
                <a:solidFill>
                  <a:srgbClr val="292929"/>
                </a:solidFill>
              </a:rPr>
              <a:t> </a:t>
            </a:r>
            <a:endParaRPr sz="1600">
              <a:solidFill>
                <a:srgbClr val="292929"/>
              </a:solidFill>
              <a:latin typeface="Proxima Nova"/>
              <a:ea typeface="Proxima Nova"/>
              <a:cs typeface="Proxima Nova"/>
              <a:sym typeface="Proxima Nova"/>
            </a:endParaRPr>
          </a:p>
          <a:p>
            <a:pPr indent="0" lvl="0" marL="457200" rtl="0" algn="l">
              <a:lnSpc>
                <a:spcPct val="115000"/>
              </a:lnSpc>
              <a:spcBef>
                <a:spcPts val="0"/>
              </a:spcBef>
              <a:spcAft>
                <a:spcPts val="0"/>
              </a:spcAft>
              <a:buNone/>
            </a:pPr>
            <a:r>
              <a:rPr b="1" lang="en-US" sz="1600">
                <a:solidFill>
                  <a:srgbClr val="292929"/>
                </a:solidFill>
              </a:rPr>
              <a:t>[Laura to insert details]</a:t>
            </a:r>
            <a:endParaRPr b="1" sz="1600">
              <a:solidFill>
                <a:srgbClr val="292929"/>
              </a:solidFill>
            </a:endParaRPr>
          </a:p>
          <a:p>
            <a:pPr indent="0" lvl="0" marL="0" rtl="0" algn="l">
              <a:lnSpc>
                <a:spcPct val="115000"/>
              </a:lnSpc>
              <a:spcBef>
                <a:spcPts val="0"/>
              </a:spcBef>
              <a:spcAft>
                <a:spcPts val="0"/>
              </a:spcAft>
              <a:buNone/>
            </a:pPr>
            <a:r>
              <a:t/>
            </a:r>
            <a:endParaRPr b="1"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extLst>
                  <a:ext uri="http://customooxmlschemas.google.com/">
                    <go:slidesCustomData xmlns:go="http://customooxmlschemas.google.com/" textRoundtripDataId="0"/>
                  </a:ext>
                </a:extLst>
              </a:rPr>
              <a:t>Huge thank you to our club and team sponsors:</a:t>
            </a:r>
            <a:endParaRPr sz="1600">
              <a:solidFill>
                <a:srgbClr val="292929"/>
              </a:solidFill>
              <a:latin typeface="Proxima Nova"/>
              <a:ea typeface="Proxima Nova"/>
              <a:cs typeface="Proxima Nova"/>
              <a:sym typeface="Proxima Nova"/>
            </a:endParaRPr>
          </a:p>
        </p:txBody>
      </p:sp>
      <p:pic>
        <p:nvPicPr>
          <p:cNvPr descr="Google Shape;107;p8" id="108" name="Google Shape;108;p9"/>
          <p:cNvPicPr preferRelativeResize="0"/>
          <p:nvPr/>
        </p:nvPicPr>
        <p:blipFill rotWithShape="1">
          <a:blip r:embed="rId4">
            <a:alphaModFix/>
          </a:blip>
          <a:srcRect b="0" l="0" r="0" t="0"/>
          <a:stretch/>
        </p:blipFill>
        <p:spPr>
          <a:xfrm>
            <a:off x="7582348" y="78279"/>
            <a:ext cx="1561652" cy="1344121"/>
          </a:xfrm>
          <a:prstGeom prst="rect">
            <a:avLst/>
          </a:prstGeom>
          <a:noFill/>
          <a:ln>
            <a:noFill/>
          </a:ln>
        </p:spPr>
      </p:pic>
      <p:pic>
        <p:nvPicPr>
          <p:cNvPr id="109" name="Google Shape;109;p9"/>
          <p:cNvPicPr preferRelativeResize="0"/>
          <p:nvPr/>
        </p:nvPicPr>
        <p:blipFill>
          <a:blip r:embed="rId5">
            <a:alphaModFix/>
          </a:blip>
          <a:stretch>
            <a:fillRect/>
          </a:stretch>
        </p:blipFill>
        <p:spPr>
          <a:xfrm>
            <a:off x="200174" y="4287637"/>
            <a:ext cx="1471475" cy="654450"/>
          </a:xfrm>
          <a:prstGeom prst="rect">
            <a:avLst/>
          </a:prstGeom>
          <a:noFill/>
          <a:ln>
            <a:noFill/>
          </a:ln>
        </p:spPr>
      </p:pic>
      <p:pic>
        <p:nvPicPr>
          <p:cNvPr id="110" name="Google Shape;110;p9"/>
          <p:cNvPicPr preferRelativeResize="0"/>
          <p:nvPr/>
        </p:nvPicPr>
        <p:blipFill>
          <a:blip r:embed="rId6">
            <a:alphaModFix/>
          </a:blip>
          <a:stretch>
            <a:fillRect/>
          </a:stretch>
        </p:blipFill>
        <p:spPr>
          <a:xfrm>
            <a:off x="2032228" y="3942800"/>
            <a:ext cx="1692846" cy="1344123"/>
          </a:xfrm>
          <a:prstGeom prst="rect">
            <a:avLst/>
          </a:prstGeom>
          <a:noFill/>
          <a:ln>
            <a:noFill/>
          </a:ln>
        </p:spPr>
      </p:pic>
      <p:pic>
        <p:nvPicPr>
          <p:cNvPr id="111" name="Google Shape;111;p9"/>
          <p:cNvPicPr preferRelativeResize="0"/>
          <p:nvPr/>
        </p:nvPicPr>
        <p:blipFill>
          <a:blip r:embed="rId7">
            <a:alphaModFix/>
          </a:blip>
          <a:stretch>
            <a:fillRect/>
          </a:stretch>
        </p:blipFill>
        <p:spPr>
          <a:xfrm>
            <a:off x="7006015" y="4537599"/>
            <a:ext cx="2002860" cy="487674"/>
          </a:xfrm>
          <a:prstGeom prst="rect">
            <a:avLst/>
          </a:prstGeom>
          <a:noFill/>
          <a:ln>
            <a:noFill/>
          </a:ln>
        </p:spPr>
      </p:pic>
      <p:pic>
        <p:nvPicPr>
          <p:cNvPr id="112" name="Google Shape;112;p9"/>
          <p:cNvPicPr preferRelativeResize="0"/>
          <p:nvPr/>
        </p:nvPicPr>
        <p:blipFill>
          <a:blip r:embed="rId8">
            <a:alphaModFix/>
          </a:blip>
          <a:stretch>
            <a:fillRect/>
          </a:stretch>
        </p:blipFill>
        <p:spPr>
          <a:xfrm>
            <a:off x="5416150" y="3964900"/>
            <a:ext cx="2210504" cy="572700"/>
          </a:xfrm>
          <a:prstGeom prst="rect">
            <a:avLst/>
          </a:prstGeom>
          <a:noFill/>
          <a:ln>
            <a:noFill/>
          </a:ln>
        </p:spPr>
      </p:pic>
      <p:pic>
        <p:nvPicPr>
          <p:cNvPr id="113" name="Google Shape;113;p9"/>
          <p:cNvPicPr preferRelativeResize="0"/>
          <p:nvPr/>
        </p:nvPicPr>
        <p:blipFill>
          <a:blip r:embed="rId9">
            <a:alphaModFix/>
          </a:blip>
          <a:stretch>
            <a:fillRect/>
          </a:stretch>
        </p:blipFill>
        <p:spPr>
          <a:xfrm>
            <a:off x="3888388" y="4156497"/>
            <a:ext cx="1471475" cy="9879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sp>
        <p:nvSpPr>
          <p:cNvPr id="118" name="Google Shape;118;p45"/>
          <p:cNvSpPr txBox="1"/>
          <p:nvPr>
            <p:ph type="title"/>
          </p:nvPr>
        </p:nvSpPr>
        <p:spPr>
          <a:xfrm>
            <a:off x="311699" y="445025"/>
            <a:ext cx="8520602" cy="572701"/>
          </a:xfrm>
          <a:prstGeom prst="rect">
            <a:avLst/>
          </a:prstGeom>
          <a:noFill/>
          <a:ln>
            <a:noFill/>
          </a:ln>
        </p:spPr>
        <p:txBody>
          <a:bodyPr anchorCtr="0" anchor="t" bIns="91400" lIns="91400" spcFirstLastPara="1" rIns="91400" wrap="square" tIns="91400">
            <a:normAutofit/>
          </a:bodyPr>
          <a:lstStyle/>
          <a:p>
            <a:pPr indent="0" lvl="0" marL="0" marR="0" rtl="0" algn="l">
              <a:lnSpc>
                <a:spcPct val="100000"/>
              </a:lnSpc>
              <a:spcBef>
                <a:spcPts val="0"/>
              </a:spcBef>
              <a:spcAft>
                <a:spcPts val="0"/>
              </a:spcAft>
              <a:buClr>
                <a:schemeClr val="accent3"/>
              </a:buClr>
              <a:buSzPts val="2511"/>
              <a:buFont typeface="Alfa Slab One"/>
              <a:buNone/>
            </a:pPr>
            <a:r>
              <a:rPr lang="en-US" sz="2400"/>
              <a:t>3. President’s Report re MUFC (Cont’d)</a:t>
            </a:r>
            <a:endParaRPr sz="2400"/>
          </a:p>
        </p:txBody>
      </p:sp>
      <p:sp>
        <p:nvSpPr>
          <p:cNvPr id="119" name="Google Shape;119;p45"/>
          <p:cNvSpPr txBox="1"/>
          <p:nvPr>
            <p:ph idx="1" type="body"/>
          </p:nvPr>
        </p:nvSpPr>
        <p:spPr>
          <a:xfrm>
            <a:off x="311699" y="1017726"/>
            <a:ext cx="8743651" cy="3782382"/>
          </a:xfrm>
          <a:prstGeom prst="rect">
            <a:avLst/>
          </a:prstGeom>
          <a:noFill/>
          <a:ln>
            <a:noFill/>
          </a:ln>
        </p:spPr>
        <p:txBody>
          <a:bodyPr anchorCtr="0" anchor="t" bIns="91400" lIns="91400" spcFirstLastPara="1" rIns="91400" wrap="square" tIns="91400">
            <a:noAutofit/>
          </a:bodyPr>
          <a:lstStyle/>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Some good improvements this year such as:</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development</a:t>
            </a:r>
            <a:r>
              <a:rPr lang="en-US" sz="1600">
                <a:solidFill>
                  <a:srgbClr val="292929"/>
                </a:solidFill>
              </a:rPr>
              <a:t> teams and time with Coach Ray (both direct and indirect),</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some goalie training,</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partnership </a:t>
            </a:r>
            <a:r>
              <a:rPr lang="en-US" sz="1600">
                <a:solidFill>
                  <a:srgbClr val="292929"/>
                </a:solidFill>
              </a:rPr>
              <a:t>with</a:t>
            </a:r>
            <a:r>
              <a:rPr lang="en-US" sz="1600">
                <a:solidFill>
                  <a:srgbClr val="292929"/>
                </a:solidFill>
              </a:rPr>
              <a:t> SportLab and strength and conditioning.</a:t>
            </a:r>
            <a:endParaRPr sz="1600"/>
          </a:p>
          <a:p>
            <a:pPr indent="0" lvl="1" marL="581660" rtl="0" algn="l">
              <a:lnSpc>
                <a:spcPct val="115000"/>
              </a:lnSpc>
              <a:spcBef>
                <a:spcPts val="0"/>
              </a:spcBef>
              <a:spcAft>
                <a:spcPts val="0"/>
              </a:spcAft>
              <a:buClr>
                <a:srgbClr val="000000"/>
              </a:buClr>
              <a:buSzPts val="1400"/>
              <a:buNone/>
            </a:pPr>
            <a:r>
              <a:rPr lang="en-US" sz="1600">
                <a:solidFill>
                  <a:srgbClr val="292929"/>
                </a:solidFill>
                <a:latin typeface="Proxima Nova"/>
                <a:ea typeface="Proxima Nova"/>
                <a:cs typeface="Proxima Nova"/>
                <a:sym typeface="Proxima Nova"/>
              </a:rPr>
              <a:t>Overall, the work and cooperation between the two clubs has been incredible.  </a:t>
            </a:r>
            <a:endParaRPr sz="1600"/>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But….growing pains still exist: </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latin typeface="Proxima Nova"/>
                <a:ea typeface="Proxima Nova"/>
                <a:cs typeface="Proxima Nova"/>
                <a:sym typeface="Proxima Nova"/>
              </a:rPr>
              <a:t>fees (in both </a:t>
            </a:r>
            <a:r>
              <a:rPr lang="en-US" sz="1600">
                <a:solidFill>
                  <a:srgbClr val="292929"/>
                </a:solidFill>
              </a:rPr>
              <a:t>directions)</a:t>
            </a:r>
            <a:r>
              <a:rPr lang="en-US" sz="1600">
                <a:solidFill>
                  <a:srgbClr val="292929"/>
                </a:solidFill>
                <a:latin typeface="Proxima Nova"/>
                <a:ea typeface="Proxima Nova"/>
                <a:cs typeface="Proxima Nova"/>
                <a:sym typeface="Proxima Nova"/>
              </a:rPr>
              <a:t>; </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rPr>
              <a:t>level of </a:t>
            </a:r>
            <a:r>
              <a:rPr lang="en-US" sz="1600">
                <a:solidFill>
                  <a:srgbClr val="292929"/>
                </a:solidFill>
              </a:rPr>
              <a:t>competition (is good enough, not good enough?)</a:t>
            </a:r>
            <a:r>
              <a:rPr lang="en-US" sz="1600">
                <a:solidFill>
                  <a:srgbClr val="292929"/>
                </a:solidFill>
              </a:rPr>
              <a:t>;</a:t>
            </a:r>
            <a:endParaRPr sz="1600">
              <a:solidFill>
                <a:srgbClr val="292929"/>
              </a:solidFill>
            </a:endParaRPr>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latin typeface="Proxima Nova"/>
                <a:ea typeface="Proxima Nova"/>
                <a:cs typeface="Proxima Nova"/>
                <a:sym typeface="Proxima Nova"/>
              </a:rPr>
              <a:t>communication (never good enough); </a:t>
            </a:r>
            <a:endParaRPr sz="1600"/>
          </a:p>
          <a:p>
            <a:pPr indent="-355600" lvl="1" marL="924560" rtl="0" algn="l">
              <a:lnSpc>
                <a:spcPct val="115000"/>
              </a:lnSpc>
              <a:spcBef>
                <a:spcPts val="0"/>
              </a:spcBef>
              <a:spcAft>
                <a:spcPts val="0"/>
              </a:spcAft>
              <a:buClr>
                <a:srgbClr val="14368F"/>
              </a:buClr>
              <a:buSzPts val="1600"/>
              <a:buFont typeface="Arial"/>
              <a:buAutoNum type="arabicPeriod"/>
            </a:pPr>
            <a:r>
              <a:rPr lang="en-US" sz="1600">
                <a:solidFill>
                  <a:srgbClr val="292929"/>
                </a:solidFill>
                <a:latin typeface="Proxima Nova"/>
                <a:ea typeface="Proxima Nova"/>
                <a:cs typeface="Proxima Nova"/>
                <a:sym typeface="Proxima Nova"/>
              </a:rPr>
              <a:t>volunteer burnout</a:t>
            </a:r>
            <a:r>
              <a:rPr lang="en-US" sz="1600">
                <a:solidFill>
                  <a:srgbClr val="292929"/>
                </a:solidFill>
              </a:rPr>
              <a:t>.</a:t>
            </a:r>
            <a:endParaRPr sz="1600"/>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It takes so much time to have 3 boards to run soccer in Huntsville and Bracebridge; </a:t>
            </a:r>
            <a:r>
              <a:rPr lang="en-US" sz="1600">
                <a:solidFill>
                  <a:srgbClr val="292929"/>
                </a:solidFill>
              </a:rPr>
              <a:t>likely not </a:t>
            </a:r>
            <a:r>
              <a:rPr lang="en-US" sz="1600">
                <a:solidFill>
                  <a:srgbClr val="292929"/>
                </a:solidFill>
                <a:latin typeface="Proxima Nova"/>
                <a:ea typeface="Proxima Nova"/>
                <a:cs typeface="Proxima Nova"/>
                <a:sym typeface="Proxima Nova"/>
              </a:rPr>
              <a:t>sustainable</a:t>
            </a:r>
            <a:r>
              <a:rPr lang="en-US" sz="1600">
                <a:solidFill>
                  <a:srgbClr val="292929"/>
                </a:solidFill>
              </a:rPr>
              <a:t>.  </a:t>
            </a:r>
            <a:r>
              <a:rPr lang="en-US" sz="1600">
                <a:solidFill>
                  <a:srgbClr val="292929"/>
                </a:solidFill>
              </a:rPr>
              <a:t>Merger: inevitable?</a:t>
            </a:r>
            <a:endParaRPr sz="1600">
              <a:solidFill>
                <a:srgbClr val="292929"/>
              </a:solidFill>
            </a:endParaRPr>
          </a:p>
          <a:p>
            <a:pPr indent="-330200" lvl="0" marL="457200" rtl="0" algn="l">
              <a:lnSpc>
                <a:spcPct val="115000"/>
              </a:lnSpc>
              <a:spcBef>
                <a:spcPts val="0"/>
              </a:spcBef>
              <a:spcAft>
                <a:spcPts val="0"/>
              </a:spcAft>
              <a:buClr>
                <a:srgbClr val="14368F"/>
              </a:buClr>
              <a:buSzPts val="1600"/>
              <a:buFont typeface="Arial"/>
              <a:buChar char="•"/>
            </a:pPr>
            <a:r>
              <a:rPr lang="en-US" sz="1600">
                <a:solidFill>
                  <a:srgbClr val="292929"/>
                </a:solidFill>
                <a:latin typeface="Proxima Nova"/>
                <a:ea typeface="Proxima Nova"/>
                <a:cs typeface="Proxima Nova"/>
                <a:sym typeface="Proxima Nova"/>
              </a:rPr>
              <a:t>Thanks to all the coaches</a:t>
            </a:r>
            <a:r>
              <a:rPr lang="en-US" sz="1600">
                <a:solidFill>
                  <a:srgbClr val="292929"/>
                </a:solidFill>
              </a:rPr>
              <a:t>, </a:t>
            </a:r>
            <a:r>
              <a:rPr lang="en-US" sz="1600">
                <a:solidFill>
                  <a:srgbClr val="292929"/>
                </a:solidFill>
                <a:latin typeface="Proxima Nova"/>
                <a:ea typeface="Proxima Nova"/>
                <a:cs typeface="Proxima Nova"/>
                <a:sym typeface="Proxima Nova"/>
              </a:rPr>
              <a:t>board members and other volunteers for the countless hours.</a:t>
            </a:r>
            <a:endParaRPr sz="1600">
              <a:solidFill>
                <a:srgbClr val="292929"/>
              </a:solidFill>
              <a:latin typeface="Proxima Nova"/>
              <a:ea typeface="Proxima Nova"/>
              <a:cs typeface="Proxima Nova"/>
              <a:sym typeface="Proxima Nova"/>
            </a:endParaRPr>
          </a:p>
        </p:txBody>
      </p:sp>
      <p:pic>
        <p:nvPicPr>
          <p:cNvPr descr="Google Shape;107;p8" id="120" name="Google Shape;120;p45"/>
          <p:cNvPicPr preferRelativeResize="0"/>
          <p:nvPr/>
        </p:nvPicPr>
        <p:blipFill rotWithShape="1">
          <a:blip r:embed="rId3">
            <a:alphaModFix/>
          </a:blip>
          <a:srcRect b="0" l="0" r="0" t="0"/>
          <a:stretch/>
        </p:blipFill>
        <p:spPr>
          <a:xfrm>
            <a:off x="7582348" y="78279"/>
            <a:ext cx="1561652" cy="134412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9FC5E8"/>
      </a:dk1>
      <a:lt1>
        <a:srgbClr val="4285F4"/>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000000"/>
      </a:dk1>
      <a:lt1>
        <a:srgbClr val="FFFFFF"/>
      </a:lt1>
      <a:dk2>
        <a:srgbClr val="A7A7A7"/>
      </a:dk2>
      <a:lt2>
        <a:srgbClr val="535353"/>
      </a:lt2>
      <a:accent1>
        <a:srgbClr val="455A64"/>
      </a:accent1>
      <a:accent2>
        <a:srgbClr val="607D8B"/>
      </a:accent2>
      <a:accent3>
        <a:srgbClr val="FF5722"/>
      </a:accent3>
      <a:accent4>
        <a:srgbClr val="D84315"/>
      </a:accent4>
      <a:accent5>
        <a:srgbClr val="1C3AA9"/>
      </a:accent5>
      <a:accent6>
        <a:srgbClr val="FFAB4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Maduri, Ted</dc:creator>
</cp:coreProperties>
</file>